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70" r:id="rId5"/>
    <p:sldId id="277" r:id="rId6"/>
    <p:sldId id="279" r:id="rId7"/>
    <p:sldId id="280" r:id="rId8"/>
    <p:sldId id="298" r:id="rId9"/>
    <p:sldId id="295" r:id="rId10"/>
    <p:sldId id="286" r:id="rId11"/>
    <p:sldId id="288" r:id="rId12"/>
    <p:sldId id="342" r:id="rId13"/>
    <p:sldId id="296" r:id="rId14"/>
    <p:sldId id="300" r:id="rId15"/>
    <p:sldId id="303" r:id="rId16"/>
    <p:sldId id="344" r:id="rId17"/>
    <p:sldId id="312" r:id="rId18"/>
    <p:sldId id="311" r:id="rId19"/>
    <p:sldId id="302" r:id="rId20"/>
    <p:sldId id="313" r:id="rId21"/>
    <p:sldId id="345" r:id="rId22"/>
    <p:sldId id="314" r:id="rId23"/>
    <p:sldId id="341" r:id="rId24"/>
    <p:sldId id="347" r:id="rId25"/>
    <p:sldId id="346" r:id="rId26"/>
    <p:sldId id="348" r:id="rId27"/>
    <p:sldId id="328" r:id="rId28"/>
    <p:sldId id="327" r:id="rId29"/>
    <p:sldId id="329" r:id="rId30"/>
    <p:sldId id="333" r:id="rId31"/>
    <p:sldId id="334" r:id="rId32"/>
    <p:sldId id="335" r:id="rId33"/>
    <p:sldId id="336" r:id="rId34"/>
    <p:sldId id="340" r:id="rId35"/>
    <p:sldId id="337" r:id="rId36"/>
    <p:sldId id="331" r:id="rId37"/>
    <p:sldId id="352" r:id="rId38"/>
    <p:sldId id="317" r:id="rId39"/>
    <p:sldId id="316" r:id="rId40"/>
    <p:sldId id="350" r:id="rId41"/>
    <p:sldId id="322" r:id="rId42"/>
    <p:sldId id="324" r:id="rId43"/>
    <p:sldId id="318" r:id="rId44"/>
    <p:sldId id="323" r:id="rId45"/>
    <p:sldId id="325" r:id="rId46"/>
    <p:sldId id="326" r:id="rId47"/>
    <p:sldId id="349" r:id="rId48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AEBB"/>
    <a:srgbClr val="013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5" autoAdjust="0"/>
    <p:restoredTop sz="84642" autoAdjust="0"/>
  </p:normalViewPr>
  <p:slideViewPr>
    <p:cSldViewPr snapToGrid="0" snapToObjects="1">
      <p:cViewPr>
        <p:scale>
          <a:sx n="66" d="100"/>
          <a:sy n="66" d="100"/>
        </p:scale>
        <p:origin x="-1608" y="-6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0D706C-6465-7F46-B3CB-0B4082EF1625}" type="datetimeFigureOut">
              <a:rPr lang="fr-FR" smtClean="0"/>
              <a:t>23/06/2014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79B38-0414-4D41-BE1C-05ADE38E057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91619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951F0-BB62-6643-B543-F23D7D822CB6}" type="datetimeFigureOut">
              <a:rPr lang="fr-FR" smtClean="0"/>
              <a:t>23/06/2014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63738A-3399-0D47-BA7C-893FED0EE6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66327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0909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Team like</a:t>
            </a:r>
            <a:r>
              <a:rPr lang="en-US" baseline="0" noProof="0" dirty="0" smtClean="0"/>
              <a:t> to try new things, why not used node ?</a:t>
            </a:r>
          </a:p>
          <a:p>
            <a:r>
              <a:rPr lang="en-US" noProof="0" dirty="0" smtClean="0"/>
              <a:t>Go quick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5676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Scalable</a:t>
            </a:r>
            <a:r>
              <a:rPr lang="en-US" baseline="0" noProof="0" dirty="0" smtClean="0"/>
              <a:t> database, Scalable front-end but provisioning part will not scale for the customer </a:t>
            </a:r>
            <a:r>
              <a:rPr lang="en-US" baseline="0" noProof="0" dirty="0" err="1" smtClean="0"/>
              <a:t>intergation</a:t>
            </a:r>
            <a:r>
              <a:rPr lang="en-US" baseline="0" noProof="0" dirty="0" smtClean="0"/>
              <a:t> part if we keep doing our traditional parallelized batch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547046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GO QUICK</a:t>
            </a:r>
          </a:p>
          <a:p>
            <a:r>
              <a:rPr lang="en-US" baseline="0" noProof="0" dirty="0" smtClean="0"/>
              <a:t>Storm well know now for real time processing but you can also use this for a batch</a:t>
            </a:r>
          </a:p>
          <a:p>
            <a:pPr marL="0" indent="0">
              <a:buNone/>
            </a:pPr>
            <a:r>
              <a:rPr lang="en-US" dirty="0" smtClean="0"/>
              <a:t>It is scalable, fault-tolerant, guarantees your data will be processed, and is easy to set up and operate.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Suits for real-time data acquisition treatment but also for batch</a:t>
            </a:r>
          </a:p>
          <a:p>
            <a:endParaRPr lang="en-US" baseline="0" noProof="0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3308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the new design of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system.</a:t>
            </a:r>
          </a:p>
          <a:p>
            <a:r>
              <a:rPr lang="fr-FR" baseline="0" dirty="0" smtClean="0"/>
              <a:t>POC tests </a:t>
            </a:r>
            <a:r>
              <a:rPr lang="fr-FR" baseline="0" dirty="0" err="1" smtClean="0"/>
              <a:t>where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expected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fell</a:t>
            </a:r>
            <a:r>
              <a:rPr lang="fr-FR" baseline="0" dirty="0" smtClean="0"/>
              <a:t> confident </a:t>
            </a:r>
            <a:r>
              <a:rPr lang="fr-FR" baseline="0" dirty="0" err="1" smtClean="0"/>
              <a:t>enougth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start</a:t>
            </a:r>
            <a:r>
              <a:rPr lang="fr-FR" baseline="0" dirty="0" smtClean="0"/>
              <a:t> the building part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239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Focus on</a:t>
            </a:r>
            <a:r>
              <a:rPr lang="en-US" baseline="0" noProof="0" dirty="0" smtClean="0"/>
              <a:t> three key parts of our project project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479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Make</a:t>
            </a:r>
            <a:r>
              <a:rPr lang="fr-FR" baseline="0" dirty="0" smtClean="0"/>
              <a:t> the design on </a:t>
            </a:r>
            <a:r>
              <a:rPr lang="fr-FR" baseline="0" dirty="0" err="1" smtClean="0"/>
              <a:t>your</a:t>
            </a:r>
            <a:r>
              <a:rPr lang="fr-FR" baseline="0" dirty="0" smtClean="0"/>
              <a:t> use case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2792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Make</a:t>
            </a:r>
            <a:r>
              <a:rPr lang="fr-FR" baseline="0" dirty="0" smtClean="0"/>
              <a:t> the design on </a:t>
            </a:r>
            <a:r>
              <a:rPr lang="fr-FR" baseline="0" dirty="0" err="1" smtClean="0"/>
              <a:t>your</a:t>
            </a:r>
            <a:r>
              <a:rPr lang="fr-FR" baseline="0" dirty="0" smtClean="0"/>
              <a:t> use case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2792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dirty="0" smtClean="0">
                <a:solidFill>
                  <a:srgbClr val="7030A0"/>
                </a:solidFill>
              </a:rPr>
              <a:t>MAJOR ISSUE 1 : « Access points should be returned with user info while reading them »</a:t>
            </a:r>
          </a:p>
          <a:p>
            <a:endParaRPr lang="en-US" sz="1200" b="1" i="1" dirty="0" smtClean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792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Make</a:t>
            </a:r>
            <a:r>
              <a:rPr lang="fr-FR" baseline="0" dirty="0" smtClean="0"/>
              <a:t> the design on </a:t>
            </a:r>
            <a:r>
              <a:rPr lang="fr-FR" baseline="0" dirty="0" err="1" smtClean="0"/>
              <a:t>your</a:t>
            </a:r>
            <a:r>
              <a:rPr lang="fr-FR" baseline="0" dirty="0" smtClean="0"/>
              <a:t> use case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2792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Make</a:t>
            </a:r>
            <a:r>
              <a:rPr lang="en-US" baseline="0" noProof="0" dirty="0" smtClean="0"/>
              <a:t> the design on your use case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2792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noProof="0" dirty="0" smtClean="0"/>
              <a:t>Part of Bouygues group,</a:t>
            </a:r>
            <a:r>
              <a:rPr lang="en-US" baseline="0" noProof="0" dirty="0" smtClean="0"/>
              <a:t> mostly know in us for COLAS firm building and maintaining construction infrastructure</a:t>
            </a:r>
            <a:endParaRPr lang="en-US" noProof="0" dirty="0" smtClean="0"/>
          </a:p>
          <a:p>
            <a:pPr marL="0" indent="0">
              <a:buNone/>
            </a:pPr>
            <a:r>
              <a:rPr lang="en-US" noProof="0" dirty="0" smtClean="0"/>
              <a:t>Fourth largest French operator</a:t>
            </a:r>
          </a:p>
          <a:p>
            <a:pPr marL="0" indent="0">
              <a:buNone/>
            </a:pPr>
            <a:r>
              <a:rPr lang="en-US" noProof="0" dirty="0" smtClean="0"/>
              <a:t>13 Million customers (Mobile,</a:t>
            </a:r>
            <a:r>
              <a:rPr lang="en-US" baseline="0" noProof="0" dirty="0" smtClean="0"/>
              <a:t> Landline, Companies …)</a:t>
            </a:r>
            <a:endParaRPr lang="en-US" noProof="0" dirty="0" smtClean="0"/>
          </a:p>
          <a:p>
            <a:pPr marL="0" indent="0">
              <a:buNone/>
            </a:pPr>
            <a:r>
              <a:rPr lang="en-US" noProof="0" dirty="0" smtClean="0"/>
              <a:t>Leader in 4G deployment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5596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Response time where under our expectation during stress test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2792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Retro</a:t>
            </a:r>
            <a:r>
              <a:rPr lang="en-US" baseline="0" noProof="0" dirty="0" smtClean="0"/>
              <a:t> conception in order to understand where is the bottleneck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2792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Re-conception </a:t>
            </a:r>
            <a:r>
              <a:rPr lang="en-US" baseline="0" noProof="0" dirty="0" smtClean="0"/>
              <a:t>with a merge of user and access point info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2792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Evolution</a:t>
            </a:r>
            <a:r>
              <a:rPr lang="en-US" baseline="0" noProof="0" dirty="0" smtClean="0"/>
              <a:t> of design</a:t>
            </a:r>
          </a:p>
          <a:p>
            <a:r>
              <a:rPr lang="en-US" baseline="0" noProof="0" dirty="0" smtClean="0"/>
              <a:t>Take care could be a worst approach if access points change frequently. Could implies a database fragmentation.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2792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BREAKKKKKKKKKKKKKK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2792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were</a:t>
            </a:r>
            <a:r>
              <a:rPr lang="fr-FR" dirty="0" smtClean="0"/>
              <a:t> humble</a:t>
            </a:r>
          </a:p>
          <a:p>
            <a:r>
              <a:rPr lang="fr-FR" dirty="0" smtClean="0"/>
              <a:t>Code design to </a:t>
            </a:r>
          </a:p>
          <a:p>
            <a:r>
              <a:rPr lang="fr-FR" dirty="0" err="1" smtClean="0"/>
              <a:t>Make</a:t>
            </a:r>
            <a:r>
              <a:rPr lang="fr-FR" baseline="0" dirty="0" smtClean="0"/>
              <a:t> the design on </a:t>
            </a:r>
            <a:r>
              <a:rPr lang="fr-FR" baseline="0" dirty="0" err="1" smtClean="0"/>
              <a:t>your</a:t>
            </a:r>
            <a:r>
              <a:rPr lang="fr-FR" baseline="0" dirty="0" smtClean="0"/>
              <a:t> use case</a:t>
            </a:r>
          </a:p>
          <a:p>
            <a:r>
              <a:rPr lang="fr-FR" baseline="0" dirty="0" smtClean="0"/>
              <a:t>As a team leader i </a:t>
            </a:r>
            <a:r>
              <a:rPr lang="fr-FR" baseline="0" dirty="0" err="1" smtClean="0"/>
              <a:t>did</a:t>
            </a:r>
            <a:r>
              <a:rPr lang="fr-FR" baseline="0" dirty="0" smtClean="0"/>
              <a:t> not plan but i </a:t>
            </a:r>
            <a:r>
              <a:rPr lang="fr-FR" baseline="0" dirty="0" err="1" smtClean="0"/>
              <a:t>was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prepaired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rework</a:t>
            </a:r>
            <a:endParaRPr lang="fr-FR" baseline="0" dirty="0" smtClean="0"/>
          </a:p>
          <a:p>
            <a:endParaRPr lang="fr-FR" baseline="0" dirty="0" smtClean="0"/>
          </a:p>
          <a:p>
            <a:pPr marL="0" indent="0">
              <a:buNone/>
            </a:pPr>
            <a:r>
              <a:rPr lang="en-US" dirty="0" smtClean="0"/>
              <a:t>We were prepared to fail</a:t>
            </a:r>
          </a:p>
          <a:p>
            <a:pPr marL="0" indent="0">
              <a:buNone/>
            </a:pPr>
            <a:r>
              <a:rPr lang="en-US" dirty="0" smtClean="0"/>
              <a:t>That makes rework painless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BREAKKKKKKKKKKKKKK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2792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High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availibility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comes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multiplication of servers to </a:t>
            </a:r>
            <a:r>
              <a:rPr lang="fr-FR" baseline="0" dirty="0" err="1" smtClean="0"/>
              <a:t>managed</a:t>
            </a:r>
            <a:endParaRPr lang="fr-FR" baseline="0" dirty="0" smtClean="0"/>
          </a:p>
          <a:p>
            <a:r>
              <a:rPr lang="fr-FR" baseline="0" dirty="0" smtClean="0"/>
              <a:t>Challenge for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team </a:t>
            </a:r>
            <a:r>
              <a:rPr lang="fr-FR" baseline="0" dirty="0" err="1" smtClean="0"/>
              <a:t>wich</a:t>
            </a:r>
            <a:r>
              <a:rPr lang="fr-FR" baseline="0" dirty="0" smtClean="0"/>
              <a:t> have to </a:t>
            </a:r>
            <a:r>
              <a:rPr lang="fr-FR" baseline="0" dirty="0" err="1" smtClean="0"/>
              <a:t>deploy</a:t>
            </a:r>
            <a:r>
              <a:rPr lang="fr-FR" baseline="0" dirty="0" smtClean="0"/>
              <a:t> application on 34 machines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37098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Tooling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dirty="0" err="1" smtClean="0"/>
              <a:t>developper</a:t>
            </a:r>
            <a:r>
              <a:rPr lang="fr-FR" dirty="0" smtClean="0"/>
              <a:t> </a:t>
            </a:r>
            <a:r>
              <a:rPr lang="fr-FR" dirty="0" err="1" smtClean="0"/>
              <a:t>responsability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6140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 smtClean="0"/>
              <a:t>3000 </a:t>
            </a:r>
            <a:r>
              <a:rPr lang="en-US" sz="1200" b="1" dirty="0" err="1" smtClean="0"/>
              <a:t>req</a:t>
            </a:r>
            <a:r>
              <a:rPr lang="en-US" sz="1200" b="1" dirty="0" smtClean="0"/>
              <a:t>/s</a:t>
            </a:r>
          </a:p>
          <a:p>
            <a:pPr marL="0" indent="0">
              <a:buNone/>
            </a:pPr>
            <a:endParaRPr lang="en-US" sz="1200" b="1" dirty="0" smtClean="0"/>
          </a:p>
          <a:p>
            <a:pPr marL="0" indent="0">
              <a:buNone/>
            </a:pPr>
            <a:r>
              <a:rPr lang="en-US" sz="1200" b="1" dirty="0" smtClean="0"/>
              <a:t>95% </a:t>
            </a:r>
            <a:r>
              <a:rPr lang="en-US" sz="1200" b="1" dirty="0" err="1" smtClean="0"/>
              <a:t>req</a:t>
            </a:r>
            <a:r>
              <a:rPr lang="en-US" sz="1200" b="1" dirty="0" smtClean="0"/>
              <a:t> &lt; 100ms</a:t>
            </a:r>
            <a:endParaRPr lang="en-US" sz="1200" dirty="0" smtClean="0"/>
          </a:p>
          <a:p>
            <a:pPr marL="0" indent="0">
              <a:buNone/>
            </a:pPr>
            <a:endParaRPr lang="en-US" sz="1200" b="1" dirty="0" smtClean="0"/>
          </a:p>
          <a:p>
            <a:pPr marL="0" indent="0">
              <a:buNone/>
            </a:pPr>
            <a:r>
              <a:rPr lang="en-US" sz="1200" b="1" dirty="0" smtClean="0"/>
              <a:t>500 000 customers </a:t>
            </a:r>
          </a:p>
          <a:p>
            <a:pPr marL="0" indent="0">
              <a:buNone/>
            </a:pPr>
            <a:r>
              <a:rPr lang="en-US" sz="1200" b="1" dirty="0" smtClean="0"/>
              <a:t>loaded in less than 2 hours</a:t>
            </a:r>
          </a:p>
        </p:txBody>
      </p:sp>
    </p:spTree>
    <p:extLst>
      <p:ext uri="{BB962C8B-B14F-4D97-AF65-F5344CB8AC3E}">
        <p14:creationId xmlns:p14="http://schemas.microsoft.com/office/powerpoint/2010/main" val="1045922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Scaling with a 100% open source stack</a:t>
            </a:r>
            <a:r>
              <a:rPr lang="en-US" baseline="0" noProof="0" dirty="0" smtClean="0"/>
              <a:t> it is possible !</a:t>
            </a:r>
          </a:p>
          <a:p>
            <a:r>
              <a:rPr lang="en-US" noProof="0" dirty="0" smtClean="0"/>
              <a:t>We reach </a:t>
            </a:r>
            <a:r>
              <a:rPr lang="en-US" noProof="0" dirty="0" err="1" smtClean="0"/>
              <a:t>MongoDB</a:t>
            </a:r>
            <a:r>
              <a:rPr lang="en-US" noProof="0" dirty="0" smtClean="0"/>
              <a:t> and it was fine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9749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Don’t blame me </a:t>
            </a:r>
            <a:r>
              <a:rPr lang="en-US" noProof="0" dirty="0" err="1" smtClean="0"/>
              <a:t>i’am</a:t>
            </a:r>
            <a:r>
              <a:rPr lang="en-US" noProof="0" dirty="0" smtClean="0"/>
              <a:t> a Java developer.</a:t>
            </a:r>
            <a:r>
              <a:rPr lang="en-US" baseline="0" noProof="0" dirty="0" smtClean="0"/>
              <a:t> In charge of a team developing and maintaining systems for Bouygues Telecom 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9025887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want</a:t>
            </a:r>
            <a:r>
              <a:rPr lang="fr-FR" dirty="0" smtClean="0"/>
              <a:t> know do more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5126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Thanks to </a:t>
            </a:r>
            <a:r>
              <a:rPr lang="en-US" noProof="0" dirty="0" err="1" smtClean="0"/>
              <a:t>MongoDB</a:t>
            </a:r>
            <a:r>
              <a:rPr lang="en-US" noProof="0" dirty="0" smtClean="0"/>
              <a:t> and </a:t>
            </a:r>
            <a:r>
              <a:rPr lang="en-US" baseline="0" noProof="0" dirty="0" smtClean="0"/>
              <a:t>Norberto Leite wh</a:t>
            </a:r>
            <a:r>
              <a:rPr lang="en-US" noProof="0" dirty="0" smtClean="0"/>
              <a:t>o give me the opportunity of share my</a:t>
            </a:r>
            <a:r>
              <a:rPr lang="en-US" baseline="0" noProof="0" dirty="0" smtClean="0"/>
              <a:t> work</a:t>
            </a:r>
          </a:p>
          <a:p>
            <a:r>
              <a:rPr lang="en-US" baseline="0" noProof="0" dirty="0" smtClean="0"/>
              <a:t>Thanks to Thanks to my boss </a:t>
            </a:r>
            <a:r>
              <a:rPr lang="en-US" baseline="0" noProof="0" dirty="0" err="1" smtClean="0"/>
              <a:t>Erwan</a:t>
            </a:r>
            <a:r>
              <a:rPr lang="en-US" baseline="0" noProof="0" dirty="0" smtClean="0"/>
              <a:t> who encourage me every week in trying new things</a:t>
            </a:r>
          </a:p>
          <a:p>
            <a:r>
              <a:rPr lang="en-US" baseline="0" noProof="0" dirty="0" smtClean="0"/>
              <a:t>Thanks to Bruno </a:t>
            </a:r>
            <a:r>
              <a:rPr lang="en-US" baseline="0" noProof="0" dirty="0" err="1" smtClean="0"/>
              <a:t>Bonnin</a:t>
            </a:r>
            <a:r>
              <a:rPr lang="en-US" baseline="0" noProof="0" dirty="0" smtClean="0"/>
              <a:t>, software architect. He makes this project possible by this passion in discovering, helping team every day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4137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Story</a:t>
            </a:r>
            <a:r>
              <a:rPr lang="en-US" baseline="0" noProof="0" dirty="0" smtClean="0"/>
              <a:t> of the 6 months project. Goal was to replace a legacy app with a new solution based on </a:t>
            </a:r>
            <a:r>
              <a:rPr lang="en-US" baseline="0" noProof="0" dirty="0" err="1" smtClean="0"/>
              <a:t>MongoDB</a:t>
            </a:r>
            <a:r>
              <a:rPr lang="en-US" baseline="0" noProof="0" dirty="0" smtClean="0"/>
              <a:t> and Storm.</a:t>
            </a:r>
          </a:p>
          <a:p>
            <a:r>
              <a:rPr lang="en-US" baseline="0" noProof="0" dirty="0" smtClean="0"/>
              <a:t>After exposing you what ware our problems and</a:t>
            </a:r>
          </a:p>
          <a:p>
            <a:r>
              <a:rPr lang="en-US" baseline="0" noProof="0" dirty="0" smtClean="0"/>
              <a:t>through 3 important moments design and build share </a:t>
            </a:r>
          </a:p>
          <a:p>
            <a:r>
              <a:rPr lang="en-US" baseline="0" noProof="0" dirty="0" smtClean="0"/>
              <a:t>As a developer, we have a key role in a successful migration to </a:t>
            </a:r>
            <a:r>
              <a:rPr lang="en-US" baseline="0" noProof="0" dirty="0" err="1" smtClean="0"/>
              <a:t>mongodb</a:t>
            </a:r>
            <a:r>
              <a:rPr lang="en-US" baseline="0" noProof="0" dirty="0" smtClean="0"/>
              <a:t>. </a:t>
            </a:r>
          </a:p>
          <a:p>
            <a:r>
              <a:rPr lang="en-US" baseline="0" noProof="0" dirty="0" smtClean="0"/>
              <a:t>What are your role in success of a migration to </a:t>
            </a:r>
            <a:r>
              <a:rPr lang="en-US" baseline="0" noProof="0" dirty="0" err="1" smtClean="0"/>
              <a:t>MongoDB</a:t>
            </a:r>
            <a:r>
              <a:rPr lang="en-US" baseline="0" noProof="0" dirty="0" smtClean="0"/>
              <a:t>.</a:t>
            </a:r>
          </a:p>
          <a:p>
            <a:endParaRPr lang="fr-F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920408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>
                <a:solidFill>
                  <a:schemeClr val="tx1"/>
                </a:solidFill>
              </a:rPr>
              <a:t>Save a</a:t>
            </a:r>
            <a:r>
              <a:rPr lang="en-US" baseline="0" noProof="0" dirty="0" smtClean="0">
                <a:solidFill>
                  <a:schemeClr val="tx1"/>
                </a:solidFill>
              </a:rPr>
              <a:t> fresh view of </a:t>
            </a:r>
            <a:r>
              <a:rPr lang="en-US" noProof="0" dirty="0" smtClean="0">
                <a:solidFill>
                  <a:schemeClr val="tx1"/>
                </a:solidFill>
              </a:rPr>
              <a:t>all three kinds of customers coming from</a:t>
            </a:r>
            <a:r>
              <a:rPr lang="en-US" baseline="0" noProof="0" dirty="0" smtClean="0">
                <a:solidFill>
                  <a:schemeClr val="tx1"/>
                </a:solidFill>
              </a:rPr>
              <a:t> different part of our information system.</a:t>
            </a:r>
            <a:endParaRPr lang="en-US" noProof="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b="1" noProof="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2399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noProof="0" dirty="0" smtClean="0">
                <a:solidFill>
                  <a:srgbClr val="FF0000"/>
                </a:solidFill>
              </a:rPr>
              <a:t>Build with</a:t>
            </a:r>
            <a:r>
              <a:rPr lang="en-US" sz="1600" baseline="0" noProof="0" dirty="0" smtClean="0">
                <a:solidFill>
                  <a:srgbClr val="FF0000"/>
                </a:solidFill>
              </a:rPr>
              <a:t> a customized out of the box solution.</a:t>
            </a:r>
          </a:p>
          <a:p>
            <a:r>
              <a:rPr lang="en-US" sz="1600" noProof="0" dirty="0" smtClean="0">
                <a:solidFill>
                  <a:srgbClr val="FF0000"/>
                </a:solidFill>
              </a:rPr>
              <a:t>STOP</a:t>
            </a:r>
            <a:endParaRPr lang="en-US" noProof="0" dirty="0" smtClean="0">
              <a:solidFill>
                <a:srgbClr val="FF0000"/>
              </a:solidFill>
            </a:endParaRPr>
          </a:p>
          <a:p>
            <a:endParaRPr lang="en-US" noProof="0" dirty="0" smtClean="0"/>
          </a:p>
          <a:p>
            <a:r>
              <a:rPr lang="en-US" noProof="0" dirty="0" smtClean="0"/>
              <a:t>Existing problem. Bos</a:t>
            </a:r>
            <a:r>
              <a:rPr lang="en-US" baseline="0" noProof="0" dirty="0" smtClean="0"/>
              <a:t>s c</a:t>
            </a:r>
            <a:r>
              <a:rPr lang="en-US" noProof="0" dirty="0" smtClean="0"/>
              <a:t>all use. Can you expose how </a:t>
            </a:r>
            <a:r>
              <a:rPr lang="en-US" noProof="0" dirty="0" err="1" smtClean="0"/>
              <a:t>mongodb</a:t>
            </a:r>
            <a:r>
              <a:rPr lang="en-US" noProof="0" dirty="0" smtClean="0"/>
              <a:t> works ? They realize that </a:t>
            </a:r>
            <a:r>
              <a:rPr lang="en-US" noProof="0" dirty="0" err="1" smtClean="0"/>
              <a:t>MongoDb</a:t>
            </a:r>
            <a:r>
              <a:rPr lang="en-US" noProof="0" dirty="0" smtClean="0"/>
              <a:t> could be a solution.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4670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/>
              <a:t>Go POC 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190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You all know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MongoDB</a:t>
            </a:r>
            <a:r>
              <a:rPr lang="fr-FR" baseline="0" dirty="0" smtClean="0"/>
              <a:t>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6751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Fd_BleuB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391" cy="6857543"/>
          </a:xfrm>
          <a:prstGeom prst="rect">
            <a:avLst/>
          </a:prstGeom>
        </p:spPr>
      </p:pic>
      <p:pic>
        <p:nvPicPr>
          <p:cNvPr id="9" name="Image 8" descr="Logo_B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934" y="5740208"/>
            <a:ext cx="1795332" cy="682775"/>
          </a:xfrm>
          <a:prstGeom prst="rect">
            <a:avLst/>
          </a:prstGeom>
        </p:spPr>
      </p:pic>
      <p:sp>
        <p:nvSpPr>
          <p:cNvPr id="11" name="Titre 1"/>
          <p:cNvSpPr>
            <a:spLocks noGrp="1"/>
          </p:cNvSpPr>
          <p:nvPr>
            <p:ph type="ctrTitle" hasCustomPrompt="1"/>
          </p:nvPr>
        </p:nvSpPr>
        <p:spPr>
          <a:xfrm>
            <a:off x="1138133" y="1607362"/>
            <a:ext cx="5894332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 sz="4400" b="0" i="0" u="none" strike="noStrike" baseline="0" smtClean="0">
                <a:solidFill>
                  <a:srgbClr val="39AEBB"/>
                </a:solidFill>
                <a:latin typeface="Avenir LT Std 55 Roman"/>
                <a:cs typeface="Avenir LT Std 55 Roman"/>
              </a:defRPr>
            </a:lvl1pPr>
          </a:lstStyle>
          <a:p>
            <a:r>
              <a:rPr lang="fr-FR" dirty="0" smtClean="0"/>
              <a:t>Votre titre ici.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 hasCustomPrompt="1"/>
          </p:nvPr>
        </p:nvSpPr>
        <p:spPr>
          <a:xfrm>
            <a:off x="493139" y="6062114"/>
            <a:ext cx="5427663" cy="184666"/>
          </a:xfrm>
          <a:prstGeom prst="rect">
            <a:avLst/>
          </a:prstGeom>
        </p:spPr>
        <p:txBody>
          <a:bodyPr vert="horz" lIns="0" tIns="0" rIns="0" bIns="0">
            <a:spAutoFit/>
          </a:bodyPr>
          <a:lstStyle>
            <a:lvl1pPr marL="0" indent="0">
              <a:buNone/>
              <a:defRPr sz="1200" b="0" i="0" baseline="0">
                <a:solidFill>
                  <a:schemeClr val="bg1"/>
                </a:solidFill>
                <a:latin typeface="Avenir LT Std 55 Roman"/>
                <a:cs typeface="Avenir LT Std 55 Roman"/>
              </a:defRPr>
            </a:lvl1pPr>
          </a:lstStyle>
          <a:p>
            <a:pPr lvl="0"/>
            <a:r>
              <a:rPr lang="fr-FR" dirty="0" smtClean="0"/>
              <a:t>AUTEUR - 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1085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Fd_BlancBTE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391" cy="685754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09326"/>
            <a:ext cx="55626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200" b="1" i="0">
                <a:solidFill>
                  <a:schemeClr val="tx2"/>
                </a:solidFill>
                <a:latin typeface="Avenir 35 Light"/>
                <a:cs typeface="Avenir 35 Light"/>
              </a:defRPr>
            </a:lvl1pPr>
          </a:lstStyle>
          <a:p>
            <a:r>
              <a:rPr lang="fr-FR" dirty="0" smtClean="0"/>
              <a:t>CECI EST UN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730801" y="1294019"/>
            <a:ext cx="7775246" cy="4409249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buFont typeface="Wingdings" charset="2"/>
              <a:buChar char="§"/>
              <a:defRPr sz="3200" b="0" i="0" baseline="0">
                <a:solidFill>
                  <a:srgbClr val="39AEBB"/>
                </a:solidFill>
                <a:latin typeface="Avenir 35 Light"/>
                <a:cs typeface="Avenir 35 Light"/>
              </a:defRPr>
            </a:lvl1pPr>
            <a:lvl2pPr marL="742950" indent="-285750">
              <a:buFont typeface="Arial"/>
              <a:buChar char="•"/>
              <a:defRPr sz="2400" b="0" i="0" baseline="0">
                <a:latin typeface="Avenir LT Std 65 Medium"/>
                <a:cs typeface="Avenir LT Std 65 Medium"/>
              </a:defRPr>
            </a:lvl2pPr>
            <a:lvl3pPr marL="1143000" indent="-228600">
              <a:buFont typeface="Wingdings" charset="2"/>
              <a:buChar char="§"/>
              <a:defRPr sz="1800" b="0" i="0" baseline="0">
                <a:solidFill>
                  <a:srgbClr val="39AEBB"/>
                </a:solidFill>
                <a:latin typeface="Avenir-Heavy"/>
                <a:cs typeface="Avenir-Heavy"/>
              </a:defRPr>
            </a:lvl3pPr>
            <a:lvl4pPr marL="1600200" indent="-228600">
              <a:buFont typeface="Arial"/>
              <a:buChar char="•"/>
              <a:defRPr sz="1600" b="0" i="0" baseline="0">
                <a:latin typeface="Avenir-Black"/>
                <a:cs typeface="Avenir-Black"/>
              </a:defRPr>
            </a:lvl4pPr>
            <a:lvl5pPr marL="2057400" indent="-228600">
              <a:buFont typeface="Wingdings" charset="2"/>
              <a:buChar char="§"/>
              <a:defRPr sz="1100" b="0" i="0" baseline="0">
                <a:solidFill>
                  <a:srgbClr val="39AEBB"/>
                </a:solidFill>
                <a:latin typeface="Avenir-Black"/>
                <a:cs typeface="Avenir-Black"/>
              </a:defRPr>
            </a:lvl5pPr>
          </a:lstStyle>
          <a:p>
            <a:pPr lvl="0"/>
            <a:r>
              <a:rPr lang="fr-FR" dirty="0" smtClean="0"/>
              <a:t>Niveau 1</a:t>
            </a:r>
          </a:p>
          <a:p>
            <a:pPr lvl="1"/>
            <a:r>
              <a:rPr lang="fr-FR" dirty="0" smtClean="0"/>
              <a:t>Niveau 2</a:t>
            </a:r>
          </a:p>
          <a:p>
            <a:pPr lvl="2"/>
            <a:r>
              <a:rPr lang="fr-FR" dirty="0" smtClean="0"/>
              <a:t>Niveau 3</a:t>
            </a:r>
          </a:p>
          <a:p>
            <a:pPr lvl="3"/>
            <a:r>
              <a:rPr lang="fr-FR" dirty="0" smtClean="0"/>
              <a:t>Niveau 4</a:t>
            </a:r>
          </a:p>
          <a:p>
            <a:pPr lvl="4"/>
            <a:r>
              <a:rPr lang="fr-FR" dirty="0" smtClean="0"/>
              <a:t>Niveau 5</a:t>
            </a:r>
            <a:endParaRPr lang="fr-FR" dirty="0"/>
          </a:p>
        </p:txBody>
      </p:sp>
      <p:pic>
        <p:nvPicPr>
          <p:cNvPr id="10" name="Image 9" descr="Logo_BT_txtBleu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918" y="452401"/>
            <a:ext cx="1137822" cy="458209"/>
          </a:xfrm>
          <a:prstGeom prst="rect">
            <a:avLst/>
          </a:prstGeom>
        </p:spPr>
      </p:pic>
      <p:sp>
        <p:nvSpPr>
          <p:cNvPr id="8" name="ZoneTexte 7"/>
          <p:cNvSpPr txBox="1"/>
          <p:nvPr userDrawn="1"/>
        </p:nvSpPr>
        <p:spPr>
          <a:xfrm>
            <a:off x="225877" y="6566675"/>
            <a:ext cx="7359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dirty="0" err="1" smtClean="0">
                <a:solidFill>
                  <a:srgbClr val="39AEBB"/>
                </a:solidFill>
              </a:rPr>
              <a:t>Pierre-Alban</a:t>
            </a:r>
            <a:r>
              <a:rPr lang="fr-FR" sz="1400" dirty="0" smtClean="0">
                <a:solidFill>
                  <a:srgbClr val="39AEBB"/>
                </a:solidFill>
              </a:rPr>
              <a:t> DEWITTE		@__pad__		#</a:t>
            </a:r>
            <a:r>
              <a:rPr lang="fr-FR" sz="1400" dirty="0" err="1" smtClean="0">
                <a:solidFill>
                  <a:srgbClr val="39AEBB"/>
                </a:solidFill>
              </a:rPr>
              <a:t>MongoDBWorld</a:t>
            </a:r>
            <a:endParaRPr lang="fr-FR" sz="1400" dirty="0">
              <a:solidFill>
                <a:srgbClr val="39AE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72172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Fd_BleuB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391" cy="685754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138133" y="1640239"/>
            <a:ext cx="5894332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defRPr sz="4400" b="0" i="0">
                <a:solidFill>
                  <a:srgbClr val="39AEBB"/>
                </a:solidFill>
                <a:latin typeface="Avenir LT Std 55 Roman"/>
                <a:cs typeface="Avenir LT Std 55 Roman"/>
              </a:defRPr>
            </a:lvl1pPr>
          </a:lstStyle>
          <a:p>
            <a:r>
              <a:rPr lang="fr-FR" dirty="0" smtClean="0"/>
              <a:t>Votre titre ici.</a:t>
            </a:r>
            <a:endParaRPr lang="fr-FR" dirty="0"/>
          </a:p>
        </p:txBody>
      </p:sp>
      <p:pic>
        <p:nvPicPr>
          <p:cNvPr id="9" name="Image 8" descr="Logo_B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934" y="5740208"/>
            <a:ext cx="1795332" cy="682775"/>
          </a:xfrm>
          <a:prstGeom prst="rect">
            <a:avLst/>
          </a:prstGeom>
        </p:spPr>
      </p:pic>
      <p:pic>
        <p:nvPicPr>
          <p:cNvPr id="3" name="Image 2" descr="Picto_Confidentiel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511" y="4600956"/>
            <a:ext cx="3862721" cy="664290"/>
          </a:xfrm>
          <a:prstGeom prst="rect">
            <a:avLst/>
          </a:prstGeom>
        </p:spPr>
      </p:pic>
      <p:sp>
        <p:nvSpPr>
          <p:cNvPr id="11" name="Espace réservé du texte 2"/>
          <p:cNvSpPr>
            <a:spLocks noGrp="1"/>
          </p:cNvSpPr>
          <p:nvPr>
            <p:ph type="body" sz="quarter" idx="10" hasCustomPrompt="1"/>
          </p:nvPr>
        </p:nvSpPr>
        <p:spPr>
          <a:xfrm>
            <a:off x="493139" y="6062114"/>
            <a:ext cx="5427663" cy="184666"/>
          </a:xfrm>
          <a:prstGeom prst="rect">
            <a:avLst/>
          </a:prstGeom>
        </p:spPr>
        <p:txBody>
          <a:bodyPr vert="horz" lIns="0" tIns="0" rIns="0" bIns="0">
            <a:spAutoFit/>
          </a:bodyPr>
          <a:lstStyle>
            <a:lvl1pPr marL="0" indent="0">
              <a:buNone/>
              <a:defRPr sz="1200" b="0" i="0" baseline="0">
                <a:solidFill>
                  <a:schemeClr val="bg1"/>
                </a:solidFill>
                <a:latin typeface="Avenir LT Std 55 Roman"/>
                <a:cs typeface="Avenir LT Std 55 Roman"/>
              </a:defRPr>
            </a:lvl1pPr>
          </a:lstStyle>
          <a:p>
            <a:pPr lvl="0"/>
            <a:r>
              <a:rPr lang="fr-FR" dirty="0" smtClean="0"/>
              <a:t>AUTEUR - 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0348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Fd_BleuB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391" cy="685754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138133" y="1640239"/>
            <a:ext cx="5894332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>
              <a:defRPr sz="4400" b="0" i="0">
                <a:solidFill>
                  <a:srgbClr val="39AEBB"/>
                </a:solidFill>
                <a:latin typeface="Avenir LT Std 55 Roman"/>
                <a:cs typeface="Avenir LT Std 55 Roman"/>
              </a:defRPr>
            </a:lvl1pPr>
          </a:lstStyle>
          <a:p>
            <a:r>
              <a:rPr lang="fr-FR" dirty="0" smtClean="0"/>
              <a:t>Votre titre ici.</a:t>
            </a:r>
            <a:endParaRPr lang="fr-FR" dirty="0"/>
          </a:p>
        </p:txBody>
      </p:sp>
      <p:sp>
        <p:nvSpPr>
          <p:cNvPr id="8" name="Espace réservé de la date 3"/>
          <p:cNvSpPr txBox="1">
            <a:spLocks/>
          </p:cNvSpPr>
          <p:nvPr userDrawn="1"/>
        </p:nvSpPr>
        <p:spPr>
          <a:xfrm>
            <a:off x="493139" y="6248313"/>
            <a:ext cx="6575266" cy="1384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lang="fr-FR" sz="1200" b="0" i="0" u="none" strike="noStrike" kern="120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l"/>
            <a:r>
              <a:rPr lang="fr-FR" sz="900" b="0" i="0" u="none" strike="noStrike" baseline="0" dirty="0" smtClean="0">
                <a:solidFill>
                  <a:srgbClr val="FFFFFF"/>
                </a:solidFill>
                <a:latin typeface="Avenir LT Std 55 Roman"/>
                <a:cs typeface="Avenir LT Std 55 Roman"/>
              </a:rPr>
              <a:t>Ensemble protégeons l’environnement. N’imprimez ce document qu’en cas de nécessité.</a:t>
            </a:r>
          </a:p>
        </p:txBody>
      </p:sp>
      <p:pic>
        <p:nvPicPr>
          <p:cNvPr id="9" name="Image 8" descr="Logo_B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934" y="5740208"/>
            <a:ext cx="1795332" cy="682775"/>
          </a:xfrm>
          <a:prstGeom prst="rect">
            <a:avLst/>
          </a:prstGeom>
        </p:spPr>
      </p:pic>
      <p:sp>
        <p:nvSpPr>
          <p:cNvPr id="10" name="Titre 1"/>
          <p:cNvSpPr txBox="1">
            <a:spLocks/>
          </p:cNvSpPr>
          <p:nvPr userDrawn="1"/>
        </p:nvSpPr>
        <p:spPr>
          <a:xfrm>
            <a:off x="6022770" y="4570016"/>
            <a:ext cx="2543178" cy="6924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rgbClr val="39AEBB"/>
                </a:solidFill>
                <a:latin typeface="Avenir LT Std 55 Roman"/>
                <a:ea typeface="+mj-ea"/>
                <a:cs typeface="Avenir LT Std 55 Roman"/>
              </a:defRPr>
            </a:lvl1pPr>
          </a:lstStyle>
          <a:p>
            <a:pPr algn="ctr"/>
            <a:r>
              <a:rPr lang="fr-FR" sz="4500" b="0" i="0" dirty="0" smtClean="0">
                <a:solidFill>
                  <a:schemeClr val="bg1"/>
                </a:solidFill>
                <a:latin typeface="Avenir-Heavy"/>
                <a:cs typeface="Avenir-Heavy"/>
              </a:rPr>
              <a:t>INTERNE</a:t>
            </a:r>
            <a:endParaRPr lang="fr-FR" sz="4500" b="0" i="0" dirty="0">
              <a:solidFill>
                <a:schemeClr val="bg1"/>
              </a:solidFill>
              <a:latin typeface="Avenir-Heavy"/>
              <a:cs typeface="Avenir-Heavy"/>
            </a:endParaRPr>
          </a:p>
        </p:txBody>
      </p:sp>
      <p:sp>
        <p:nvSpPr>
          <p:cNvPr id="12" name="Espace réservé du texte 2"/>
          <p:cNvSpPr>
            <a:spLocks noGrp="1"/>
          </p:cNvSpPr>
          <p:nvPr>
            <p:ph type="body" sz="quarter" idx="10" hasCustomPrompt="1"/>
          </p:nvPr>
        </p:nvSpPr>
        <p:spPr>
          <a:xfrm>
            <a:off x="493139" y="6062114"/>
            <a:ext cx="5427663" cy="184666"/>
          </a:xfrm>
          <a:prstGeom prst="rect">
            <a:avLst/>
          </a:prstGeom>
        </p:spPr>
        <p:txBody>
          <a:bodyPr vert="horz" lIns="0" tIns="0" rIns="0" bIns="0">
            <a:spAutoFit/>
          </a:bodyPr>
          <a:lstStyle>
            <a:lvl1pPr marL="0" indent="0">
              <a:buNone/>
              <a:defRPr sz="1200" b="0" i="0" baseline="0">
                <a:solidFill>
                  <a:schemeClr val="bg1"/>
                </a:solidFill>
                <a:latin typeface="Avenir LT Std 55 Roman"/>
                <a:cs typeface="Avenir LT Std 55 Roman"/>
              </a:defRPr>
            </a:lvl1pPr>
          </a:lstStyle>
          <a:p>
            <a:pPr lvl="0"/>
            <a:r>
              <a:rPr lang="fr-FR" dirty="0" smtClean="0"/>
              <a:t>AUTEUR - 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583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94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6134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9" r:id="rId4"/>
    <p:sldLayoutId id="2147483660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7.jpeg"/><Relationship Id="rId3" Type="http://schemas.openxmlformats.org/officeDocument/2006/relationships/image" Target="../media/image50.png"/><Relationship Id="rId7" Type="http://schemas.openxmlformats.org/officeDocument/2006/relationships/image" Target="../media/image25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46.png"/><Relationship Id="rId5" Type="http://schemas.openxmlformats.org/officeDocument/2006/relationships/image" Target="../media/image51.png"/><Relationship Id="rId10" Type="http://schemas.openxmlformats.org/officeDocument/2006/relationships/image" Target="../media/image45.png"/><Relationship Id="rId4" Type="http://schemas.openxmlformats.org/officeDocument/2006/relationships/image" Target="../media/image22.png"/><Relationship Id="rId9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hq.nasa.gov/office/pao/History/alsj/a410/AS8-14-2383HR.jpg" TargetMode="External"/><Relationship Id="rId3" Type="http://schemas.openxmlformats.org/officeDocument/2006/relationships/hyperlink" Target="http://www.flickr.com/people/13809318@N00" TargetMode="External"/><Relationship Id="rId7" Type="http://schemas.openxmlformats.org/officeDocument/2006/relationships/hyperlink" Target="https://www.flickr.com/photos/la_bretagne_a_paris/3847733265/" TargetMode="External"/><Relationship Id="rId2" Type="http://schemas.openxmlformats.org/officeDocument/2006/relationships/hyperlink" Target="http://fr.wikipedia.org/wiki/100_m%C3%A8tres_(athl%C3%A9tisme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24362608@N05/3501112978/sizes/l/in/photolist-f5R8g4-6kiVfR-6koahu-6ko7US-6ko8Qh-d9NUKU-nDi2eb-ffg13f-8h56wx-cgAcib-hchCtD-decZ4p-6kocrL-6kj2J6-5doxaw-gbTPmK-nCFBBq-672Snf-2sCzvw-e1zAjM-8voRbc-c9Rh1m-amFFGt-2iZNBq-cFSnFU-81Ckk4-2XHZAy-9Ggpfw-m8FfKz-8hW6r5-4xSuxC-awXsp4-5aVn7g-fbXVHZ-9GAPLX-9qr7uU-fcddgA-cP1EN7-np2q92-6V8oBT-cenSsb-cyzaEd-8h5a2F-6V2b3F-ch1RME-fJ52s3-9XthVN-kBs5mW-6qSPaF-5cA9Qb/" TargetMode="External"/><Relationship Id="rId5" Type="http://schemas.openxmlformats.org/officeDocument/2006/relationships/hyperlink" Target="http://fr.123rf.com/photo_3669950_un-grand-pelleteuse-orange-stationne-a-un-chantier-de-construction.html" TargetMode="External"/><Relationship Id="rId4" Type="http://schemas.openxmlformats.org/officeDocument/2006/relationships/hyperlink" Target="https://www.flickr.com/photos/jarbo/937981347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Adding Flexibility and Scalability to Bouygues Telecom with </a:t>
            </a:r>
            <a:r>
              <a:rPr lang="en-US" sz="4000" dirty="0" err="1">
                <a:solidFill>
                  <a:schemeClr val="accent1">
                    <a:lumMod val="50000"/>
                  </a:schemeClr>
                </a:solidFill>
              </a:rPr>
              <a:t>MongoDB</a:t>
            </a:r>
            <a:endParaRPr lang="fr-FR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424542" y="4776107"/>
            <a:ext cx="4090308" cy="1603388"/>
          </a:xfrm>
          <a:prstGeom prst="roundRect">
            <a:avLst/>
          </a:prstGeom>
          <a:solidFill>
            <a:schemeClr val="bg1"/>
          </a:solidFill>
          <a:ln w="31750" cmpd="sng">
            <a:noFill/>
          </a:ln>
          <a:effectLst/>
          <a:scene3d>
            <a:camera prst="orthographicFront"/>
            <a:lightRig rig="threePt" dir="t"/>
          </a:scene3d>
          <a:sp3d/>
        </p:spPr>
        <p:txBody>
          <a:bodyPr vert="horz" wrap="square" lIns="108000" tIns="108000" rIns="108000" bIns="108000">
            <a:spAutoFit/>
          </a:bodyPr>
          <a:lstStyle/>
          <a:p>
            <a:r>
              <a:rPr lang="fr-FR" sz="2000" dirty="0" err="1">
                <a:solidFill>
                  <a:schemeClr val="accent1">
                    <a:lumMod val="50000"/>
                  </a:schemeClr>
                </a:solidFill>
                <a:latin typeface="Avenir LT Std 55 Roman"/>
              </a:rPr>
              <a:t>Pierre-Alban</a:t>
            </a:r>
            <a:r>
              <a:rPr lang="fr-FR" sz="2000" dirty="0">
                <a:solidFill>
                  <a:schemeClr val="accent1">
                    <a:lumMod val="50000"/>
                  </a:schemeClr>
                </a:solidFill>
                <a:latin typeface="Avenir LT Std 55 Roman"/>
              </a:rPr>
              <a:t> DEWITTE</a:t>
            </a:r>
          </a:p>
          <a:p>
            <a:r>
              <a:rPr lang="fr-FR" sz="2000" dirty="0">
                <a:solidFill>
                  <a:schemeClr val="accent1">
                    <a:lumMod val="50000"/>
                  </a:schemeClr>
                </a:solidFill>
                <a:latin typeface="Avenir LT Std 55 Roman"/>
              </a:rPr>
              <a:t>@__pad__</a:t>
            </a:r>
          </a:p>
          <a:p>
            <a:r>
              <a:rPr lang="fr-FR" sz="2000" dirty="0" smtClean="0">
                <a:solidFill>
                  <a:schemeClr val="accent1">
                    <a:lumMod val="50000"/>
                  </a:schemeClr>
                </a:solidFill>
                <a:latin typeface="Avenir LT Std 55 Roman"/>
              </a:rPr>
              <a:t>Bouygues Telecom</a:t>
            </a:r>
          </a:p>
          <a:p>
            <a:r>
              <a:rPr lang="fr-FR" sz="2000" b="1" dirty="0" err="1" smtClean="0">
                <a:solidFill>
                  <a:schemeClr val="accent1">
                    <a:lumMod val="50000"/>
                  </a:schemeClr>
                </a:solidFill>
                <a:latin typeface="Avenir LT Std 55 Roman"/>
              </a:rPr>
              <a:t>MongoDB</a:t>
            </a:r>
            <a:r>
              <a:rPr lang="fr-FR" sz="2000" b="1" dirty="0" smtClean="0">
                <a:solidFill>
                  <a:schemeClr val="accent1">
                    <a:lumMod val="50000"/>
                  </a:schemeClr>
                </a:solidFill>
                <a:latin typeface="Avenir LT Std 55 Roman"/>
              </a:rPr>
              <a:t> World – 06/24/2014</a:t>
            </a:r>
            <a:endParaRPr lang="fr-FR" sz="2000" b="1" dirty="0">
              <a:solidFill>
                <a:schemeClr val="accent1">
                  <a:lumMod val="50000"/>
                </a:schemeClr>
              </a:solidFill>
              <a:latin typeface="Avenir LT Std 55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90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Agenda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730801" y="1294019"/>
            <a:ext cx="6990799" cy="440924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sz="2400" dirty="0" err="1" smtClean="0"/>
              <a:t>Existing</a:t>
            </a:r>
            <a:r>
              <a:rPr lang="fr-FR" sz="2400" dirty="0" smtClean="0"/>
              <a:t> </a:t>
            </a:r>
            <a:r>
              <a:rPr lang="fr-FR" sz="2400" dirty="0" err="1" smtClean="0"/>
              <a:t>problems</a:t>
            </a:r>
            <a:endParaRPr lang="fr-FR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fr-FR" b="1" dirty="0" smtClean="0"/>
              <a:t>Design </a:t>
            </a:r>
            <a:r>
              <a:rPr lang="fr-FR" b="1" dirty="0" err="1" smtClean="0"/>
              <a:t>choices</a:t>
            </a:r>
            <a:endParaRPr lang="fr-FR" b="1" dirty="0" smtClean="0"/>
          </a:p>
          <a:p>
            <a:pPr marL="914400" lvl="1" indent="-514350">
              <a:buFont typeface="+mj-lt"/>
              <a:buAutoNum type="alphaUcPeriod"/>
            </a:pPr>
            <a:r>
              <a:rPr lang="fr-FR" b="1" dirty="0" err="1" smtClean="0"/>
              <a:t>MongoDB</a:t>
            </a:r>
            <a:endParaRPr lang="fr-FR" b="1" dirty="0" smtClean="0"/>
          </a:p>
          <a:p>
            <a:pPr marL="914400" lvl="1" indent="-514350">
              <a:buFont typeface="+mj-lt"/>
              <a:buAutoNum type="alphaUcPeriod"/>
            </a:pPr>
            <a:r>
              <a:rPr lang="fr-FR" b="1" dirty="0" err="1" smtClean="0"/>
              <a:t>Tomcat</a:t>
            </a:r>
            <a:endParaRPr lang="fr-FR" b="1" dirty="0" smtClean="0"/>
          </a:p>
          <a:p>
            <a:pPr marL="914400" lvl="1" indent="-514350">
              <a:buFont typeface="+mj-lt"/>
              <a:buAutoNum type="alphaUcPeriod"/>
            </a:pPr>
            <a:r>
              <a:rPr lang="fr-FR" b="1" dirty="0" smtClean="0"/>
              <a:t>Storm</a:t>
            </a:r>
          </a:p>
          <a:p>
            <a:pPr marL="514350" indent="-514350">
              <a:buFont typeface="+mj-lt"/>
              <a:buAutoNum type="arabicPeriod"/>
            </a:pPr>
            <a:endParaRPr lang="fr-FR" dirty="0" smtClean="0"/>
          </a:p>
        </p:txBody>
      </p:sp>
      <p:pic>
        <p:nvPicPr>
          <p:cNvPr id="18434" name="Picture 2" descr="C:\Users\piedewit\AppData\Local\Microsoft\Windows\Temporary Internet Files\Content.IE5\L5R6KVFY\MP900448698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232" y="1347168"/>
            <a:ext cx="2904067" cy="43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59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Design </a:t>
            </a:r>
            <a:r>
              <a:rPr lang="fr-FR" dirty="0" err="1"/>
              <a:t>choices</a:t>
            </a:r>
            <a:r>
              <a:rPr lang="fr-FR" dirty="0"/>
              <a:t> - </a:t>
            </a:r>
            <a:r>
              <a:rPr lang="fr-FR" dirty="0" err="1"/>
              <a:t>MongoDB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0801" y="1294019"/>
            <a:ext cx="6101799" cy="440924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Schema less data integration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High availability</a:t>
            </a:r>
          </a:p>
          <a:p>
            <a:pPr marL="0" indent="0">
              <a:buNone/>
            </a:pPr>
            <a:r>
              <a:rPr lang="en-US" dirty="0" err="1" smtClean="0"/>
              <a:t>Sharding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Less expensive data storage allowing duplication </a:t>
            </a:r>
          </a:p>
          <a:p>
            <a:endParaRPr lang="en-US" dirty="0"/>
          </a:p>
        </p:txBody>
      </p:sp>
      <p:pic>
        <p:nvPicPr>
          <p:cNvPr id="9218" name="Picture 2" descr="http://blog.syllabs.com/wp-content/uploads/2012/06/logo-mongodb-onda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2354262"/>
            <a:ext cx="4143375" cy="414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45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8"/>
          <p:cNvGrpSpPr/>
          <p:nvPr/>
        </p:nvGrpSpPr>
        <p:grpSpPr>
          <a:xfrm>
            <a:off x="4886325" y="3362093"/>
            <a:ext cx="4257675" cy="3216202"/>
            <a:chOff x="179512" y="3212976"/>
            <a:chExt cx="2674131" cy="2088232"/>
          </a:xfrm>
        </p:grpSpPr>
        <p:sp>
          <p:nvSpPr>
            <p:cNvPr id="7" name="Rectangle 6"/>
            <p:cNvSpPr/>
            <p:nvPr/>
          </p:nvSpPr>
          <p:spPr bwMode="auto">
            <a:xfrm>
              <a:off x="179512" y="3212976"/>
              <a:ext cx="2674131" cy="2088232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9" name="Picture 2" descr="http://content.comrz.com/AcuCustom/Sitename/DAM/374/ApacheTomcat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528" y="3356992"/>
              <a:ext cx="2437916" cy="17008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0801" y="1268619"/>
            <a:ext cx="6114499" cy="4409249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POC between Tomcat and </a:t>
            </a:r>
            <a:r>
              <a:rPr lang="en-US" dirty="0" err="1" smtClean="0"/>
              <a:t>NodeJS</a:t>
            </a:r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E68422"/>
                </a:solidFill>
              </a:rPr>
              <a:t>We choose our battle, </a:t>
            </a:r>
            <a:r>
              <a:rPr lang="en-US" b="1" dirty="0" err="1" smtClean="0">
                <a:solidFill>
                  <a:srgbClr val="E68422"/>
                </a:solidFill>
              </a:rPr>
              <a:t>MongoDB</a:t>
            </a:r>
            <a:r>
              <a:rPr lang="en-US" b="1" dirty="0" smtClean="0">
                <a:solidFill>
                  <a:srgbClr val="E68422"/>
                </a:solidFill>
              </a:rPr>
              <a:t> !</a:t>
            </a:r>
            <a:endParaRPr lang="en-US" b="1" dirty="0">
              <a:solidFill>
                <a:srgbClr val="E68422"/>
              </a:solidFill>
            </a:endParaRPr>
          </a:p>
        </p:txBody>
      </p:sp>
      <p:sp>
        <p:nvSpPr>
          <p:cNvPr id="4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/>
            <a:r>
              <a:rPr lang="fr-FR" dirty="0"/>
              <a:t>Design </a:t>
            </a:r>
            <a:r>
              <a:rPr lang="fr-FR" dirty="0" err="1"/>
              <a:t>choices</a:t>
            </a:r>
            <a:r>
              <a:rPr lang="fr-FR" dirty="0"/>
              <a:t> </a:t>
            </a:r>
            <a:r>
              <a:rPr lang="fr-FR" dirty="0" smtClean="0"/>
              <a:t>- </a:t>
            </a:r>
            <a:r>
              <a:rPr lang="fr-FR" dirty="0" err="1" smtClean="0"/>
              <a:t>Tomcat</a:t>
            </a:r>
            <a:endParaRPr lang="fr-FR" dirty="0"/>
          </a:p>
        </p:txBody>
      </p:sp>
      <p:pic>
        <p:nvPicPr>
          <p:cNvPr id="11266" name="Picture 2" descr="http://2.bp.blogspot.com/-91V59OgNVtc/UnUJeCMQvVI/AAAAAAAAEPk/wMG4WEtGvvs/s1600/nodejs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830" y="1035992"/>
            <a:ext cx="3243373" cy="162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29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farm6.staticflickr.com/5322/9379813470_169ddf2ccf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284" y="-116112"/>
            <a:ext cx="10532227" cy="702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66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storm.incubator.apache.org/images/topolog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679" y="2026304"/>
            <a:ext cx="5796642" cy="408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Design </a:t>
            </a:r>
            <a:r>
              <a:rPr lang="fr-FR" dirty="0" err="1"/>
              <a:t>choices</a:t>
            </a:r>
            <a:r>
              <a:rPr lang="fr-FR" dirty="0"/>
              <a:t> - </a:t>
            </a:r>
            <a:r>
              <a:rPr lang="fr-FR" dirty="0" smtClean="0"/>
              <a:t>Storm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0800" y="1294019"/>
            <a:ext cx="8057599" cy="440924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E68422"/>
                </a:solidFill>
              </a:rPr>
              <a:t>Distributed real-time computation system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046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Picture 13" descr="http://www.lafibreoptique.com/upload/grand/1348051111_Bouygues-se-lance-dans-le-Cloud-Computing-avec-Microsoft_gr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517" y="5980743"/>
            <a:ext cx="1186361" cy="84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/>
            <a:r>
              <a:rPr lang="fr-FR" dirty="0"/>
              <a:t>Design </a:t>
            </a:r>
            <a:r>
              <a:rPr lang="fr-FR" dirty="0" err="1"/>
              <a:t>choices</a:t>
            </a:r>
            <a:r>
              <a:rPr lang="fr-FR" dirty="0"/>
              <a:t> - </a:t>
            </a:r>
            <a:r>
              <a:rPr lang="fr-FR" dirty="0" smtClean="0"/>
              <a:t>Storm</a:t>
            </a:r>
            <a:endParaRPr lang="fr-FR" dirty="0"/>
          </a:p>
        </p:txBody>
      </p:sp>
      <p:sp>
        <p:nvSpPr>
          <p:cNvPr id="6" name="Cylindre 5"/>
          <p:cNvSpPr/>
          <p:nvPr/>
        </p:nvSpPr>
        <p:spPr>
          <a:xfrm>
            <a:off x="3095546" y="3866302"/>
            <a:ext cx="1881332" cy="2128982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000" b="1" dirty="0" err="1" smtClean="0">
                <a:solidFill>
                  <a:schemeClr val="tx1"/>
                </a:solidFill>
              </a:rPr>
              <a:t>MongoDB</a:t>
            </a:r>
            <a:r>
              <a:rPr lang="fr-FR" sz="2000" b="1" dirty="0" smtClean="0">
                <a:solidFill>
                  <a:schemeClr val="tx1"/>
                </a:solidFill>
              </a:rPr>
              <a:t> </a:t>
            </a:r>
            <a:r>
              <a:rPr lang="fr-FR" sz="2000" b="1" dirty="0" err="1" smtClean="0">
                <a:solidFill>
                  <a:schemeClr val="tx1"/>
                </a:solidFill>
              </a:rPr>
              <a:t>database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39" name="Rectangle à coins arrondis 38"/>
          <p:cNvSpPr/>
          <p:nvPr/>
        </p:nvSpPr>
        <p:spPr>
          <a:xfrm>
            <a:off x="4345562" y="3422552"/>
            <a:ext cx="1472683" cy="642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REST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49" name="Rectangle à coins arrondis 48"/>
          <p:cNvSpPr/>
          <p:nvPr/>
        </p:nvSpPr>
        <p:spPr>
          <a:xfrm>
            <a:off x="6662057" y="3395357"/>
            <a:ext cx="1836274" cy="69410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 smtClean="0">
                <a:solidFill>
                  <a:schemeClr val="tx1"/>
                </a:solidFill>
              </a:rPr>
              <a:t>Micropayment</a:t>
            </a:r>
            <a:r>
              <a:rPr lang="fr-FR" sz="2000" b="1" dirty="0" smtClean="0">
                <a:solidFill>
                  <a:schemeClr val="tx1"/>
                </a:solidFill>
              </a:rPr>
              <a:t> system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37" name="Rectangle à coins arrondis 36"/>
          <p:cNvSpPr/>
          <p:nvPr/>
        </p:nvSpPr>
        <p:spPr>
          <a:xfrm>
            <a:off x="5931306" y="5088817"/>
            <a:ext cx="2567025" cy="80359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 smtClean="0">
                <a:solidFill>
                  <a:schemeClr val="tx1"/>
                </a:solidFill>
              </a:rPr>
              <a:t>Identity</a:t>
            </a:r>
            <a:r>
              <a:rPr lang="fr-FR" sz="2000" b="1" dirty="0" smtClean="0">
                <a:solidFill>
                  <a:schemeClr val="tx1"/>
                </a:solidFill>
              </a:rPr>
              <a:t> and </a:t>
            </a:r>
            <a:r>
              <a:rPr lang="fr-FR" sz="2000" b="1" dirty="0" err="1" smtClean="0">
                <a:solidFill>
                  <a:schemeClr val="tx1"/>
                </a:solidFill>
              </a:rPr>
              <a:t>Oauth</a:t>
            </a:r>
            <a:r>
              <a:rPr lang="fr-FR" sz="2000" b="1" dirty="0" smtClean="0">
                <a:solidFill>
                  <a:schemeClr val="tx1"/>
                </a:solidFill>
              </a:rPr>
              <a:t> management system</a:t>
            </a:r>
            <a:endParaRPr lang="fr-FR" sz="2000" b="1" dirty="0">
              <a:solidFill>
                <a:schemeClr val="tx1"/>
              </a:solidFill>
            </a:endParaRPr>
          </a:p>
        </p:txBody>
      </p:sp>
      <p:pic>
        <p:nvPicPr>
          <p:cNvPr id="3076" name="Picture 4" descr="http://ts4.mm.bing.net/th?id=HN.608018071847831201&amp;pid=1.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531" y="5984632"/>
            <a:ext cx="846765" cy="84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piedewit\AppData\Local\Microsoft\Windows\Temporary Internet Files\Content.IE5\2RPY7H4G\MC900440385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344" y="3770612"/>
            <a:ext cx="1035301" cy="10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à coins arrondis 50"/>
          <p:cNvSpPr/>
          <p:nvPr/>
        </p:nvSpPr>
        <p:spPr>
          <a:xfrm>
            <a:off x="6273904" y="1838701"/>
            <a:ext cx="2249827" cy="69410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Network Connexion system</a:t>
            </a:r>
            <a:endParaRPr lang="fr-FR" sz="2000" b="1" dirty="0">
              <a:solidFill>
                <a:schemeClr val="tx1"/>
              </a:solidFill>
            </a:endParaRPr>
          </a:p>
        </p:txBody>
      </p:sp>
      <p:pic>
        <p:nvPicPr>
          <p:cNvPr id="53" name="Image 52" descr="4Gƒ_Blanc_big_RVB.pn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5932" y="1057620"/>
            <a:ext cx="681624" cy="6224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sp>
        <p:nvSpPr>
          <p:cNvPr id="38" name="Rectangle à coins arrondis 37"/>
          <p:cNvSpPr/>
          <p:nvPr/>
        </p:nvSpPr>
        <p:spPr>
          <a:xfrm>
            <a:off x="2743153" y="3411863"/>
            <a:ext cx="1472683" cy="642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STORM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2" name="AutoShape 2" descr="http://upload.wikimedia.org/wikipedia/commons/thumb/d/d2/Oauth_logo.svg/598px-Oauth_logo.svg.png"/>
          <p:cNvSpPr>
            <a:spLocks noChangeAspect="1" noChangeArrowheads="1"/>
          </p:cNvSpPr>
          <p:nvPr/>
        </p:nvSpPr>
        <p:spPr bwMode="auto">
          <a:xfrm>
            <a:off x="155575" y="-2536825"/>
            <a:ext cx="5267325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AutoShape 4" descr="http://upload.wikimedia.org/wikipedia/commons/thumb/d/d2/Oauth_logo.svg/598px-Oauth_logo.svg.png"/>
          <p:cNvSpPr>
            <a:spLocks noChangeAspect="1" noChangeArrowheads="1"/>
          </p:cNvSpPr>
          <p:nvPr/>
        </p:nvSpPr>
        <p:spPr bwMode="auto">
          <a:xfrm>
            <a:off x="307975" y="-2384425"/>
            <a:ext cx="5267325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846" y="5995284"/>
            <a:ext cx="816970" cy="819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5" name="Connecteur droit avec flèche 34"/>
          <p:cNvCxnSpPr>
            <a:stCxn id="51" idx="1"/>
          </p:cNvCxnSpPr>
          <p:nvPr/>
        </p:nvCxnSpPr>
        <p:spPr>
          <a:xfrm flipH="1">
            <a:off x="5067740" y="2185752"/>
            <a:ext cx="1206164" cy="1115547"/>
          </a:xfrm>
          <a:prstGeom prst="straightConnector1">
            <a:avLst/>
          </a:prstGeom>
          <a:ln w="63500"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49" idx="1"/>
            <a:endCxn id="39" idx="3"/>
          </p:cNvCxnSpPr>
          <p:nvPr/>
        </p:nvCxnSpPr>
        <p:spPr>
          <a:xfrm flipH="1">
            <a:off x="5818245" y="3742408"/>
            <a:ext cx="843812" cy="1421"/>
          </a:xfrm>
          <a:prstGeom prst="straightConnector1">
            <a:avLst/>
          </a:prstGeom>
          <a:ln w="63500"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1"/>
          </p:cNvCxnSpPr>
          <p:nvPr/>
        </p:nvCxnSpPr>
        <p:spPr>
          <a:xfrm flipH="1" flipV="1">
            <a:off x="5239657" y="4288262"/>
            <a:ext cx="691649" cy="1202351"/>
          </a:xfrm>
          <a:prstGeom prst="straightConnector1">
            <a:avLst/>
          </a:prstGeom>
          <a:ln w="63500"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http://woobycom/sites/WoobyTheque/Logos/Bouygues%20Telecom%20sur%20fond%20blanc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81" y="1352687"/>
            <a:ext cx="1895529" cy="87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http://www.corporate.bouyguestelecom.fr/wp-content/uploads/2012/10/logo_bouygues_telecom_entreprise1-300x13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93" y="4085975"/>
            <a:ext cx="1906304" cy="87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ylindre 27"/>
          <p:cNvSpPr/>
          <p:nvPr/>
        </p:nvSpPr>
        <p:spPr>
          <a:xfrm>
            <a:off x="531436" y="2135329"/>
            <a:ext cx="1307819" cy="1253054"/>
          </a:xfrm>
          <a:prstGeom prst="can">
            <a:avLst/>
          </a:prstGeom>
          <a:solidFill>
            <a:schemeClr val="accent6"/>
          </a:solidFill>
          <a:ln>
            <a:solidFill>
              <a:srgbClr val="7030A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Consumer</a:t>
            </a:r>
          </a:p>
          <a:p>
            <a:pPr algn="ctr"/>
            <a:r>
              <a:rPr lang="fr-FR" sz="2000" b="1" dirty="0" err="1" smtClean="0">
                <a:solidFill>
                  <a:schemeClr val="bg1"/>
                </a:solidFill>
              </a:rPr>
              <a:t>Customers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cxnSp>
        <p:nvCxnSpPr>
          <p:cNvPr id="30" name="Connecteur droit avec flèche 29"/>
          <p:cNvCxnSpPr/>
          <p:nvPr/>
        </p:nvCxnSpPr>
        <p:spPr>
          <a:xfrm flipV="1">
            <a:off x="1897119" y="4042286"/>
            <a:ext cx="738980" cy="979748"/>
          </a:xfrm>
          <a:prstGeom prst="straightConnector1">
            <a:avLst/>
          </a:prstGeom>
          <a:ln w="63500">
            <a:solidFill>
              <a:schemeClr val="tx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28" idx="4"/>
          </p:cNvCxnSpPr>
          <p:nvPr/>
        </p:nvCxnSpPr>
        <p:spPr>
          <a:xfrm>
            <a:off x="1839255" y="2761856"/>
            <a:ext cx="796844" cy="655902"/>
          </a:xfrm>
          <a:prstGeom prst="straightConnector1">
            <a:avLst/>
          </a:prstGeom>
          <a:ln w="63500">
            <a:solidFill>
              <a:schemeClr val="tx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ylindre 31"/>
          <p:cNvSpPr/>
          <p:nvPr/>
        </p:nvSpPr>
        <p:spPr>
          <a:xfrm>
            <a:off x="501671" y="4865160"/>
            <a:ext cx="1367349" cy="1234265"/>
          </a:xfrm>
          <a:prstGeom prst="can">
            <a:avLst/>
          </a:prstGeom>
          <a:solidFill>
            <a:schemeClr val="accent6"/>
          </a:solidFill>
          <a:ln>
            <a:solidFill>
              <a:srgbClr val="7030A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000" b="1" dirty="0" err="1" smtClean="0">
                <a:solidFill>
                  <a:schemeClr val="bg1"/>
                </a:solidFill>
              </a:rPr>
              <a:t>Compagny</a:t>
            </a:r>
            <a:endParaRPr lang="fr-FR" sz="2000" b="1" dirty="0" smtClean="0">
              <a:solidFill>
                <a:schemeClr val="bg1"/>
              </a:solidFill>
            </a:endParaRPr>
          </a:p>
          <a:p>
            <a:pPr algn="ctr"/>
            <a:r>
              <a:rPr lang="fr-FR" sz="2000" b="1" dirty="0" err="1" smtClean="0">
                <a:solidFill>
                  <a:schemeClr val="bg1"/>
                </a:solidFill>
              </a:rPr>
              <a:t>Customers</a:t>
            </a:r>
            <a:endParaRPr lang="fr-F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51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Agenda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730801" y="1294019"/>
            <a:ext cx="3884741" cy="440924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Existing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Design choices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Build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sz="2800" b="1" dirty="0" smtClean="0"/>
              <a:t>Storm topology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sz="2800" b="1" dirty="0" smtClean="0"/>
              <a:t>Schema design and refactor</a:t>
            </a:r>
          </a:p>
          <a:p>
            <a:pPr marL="914400" lvl="1" indent="-514350">
              <a:buFont typeface="+mj-lt"/>
              <a:buAutoNum type="alphaUcPeriod"/>
            </a:pPr>
            <a:r>
              <a:rPr lang="en-US" sz="2800" b="1" dirty="0" err="1" smtClean="0"/>
              <a:t>DevOps</a:t>
            </a:r>
            <a:endParaRPr lang="en-US" sz="2800" b="1" dirty="0" smtClean="0"/>
          </a:p>
          <a:p>
            <a:pPr marL="914400" lvl="1" indent="-514350">
              <a:buFont typeface="+mj-lt"/>
              <a:buAutoNum type="alphaUcPeriod"/>
            </a:pPr>
            <a:endParaRPr lang="fr-FR" dirty="0" smtClean="0"/>
          </a:p>
        </p:txBody>
      </p:sp>
      <p:pic>
        <p:nvPicPr>
          <p:cNvPr id="19458" name="Picture 2" descr="C:\Users\piedewit\AppData\Local\Microsoft\Windows\Temporary Internet Files\Content.IE5\F2IC4F83\MP900448537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100" y="3890619"/>
            <a:ext cx="4140200" cy="271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4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2562662" y="1233714"/>
            <a:ext cx="6740995" cy="49784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fr-F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Storm </a:t>
            </a:r>
            <a:r>
              <a:rPr lang="fr-FR" dirty="0" err="1"/>
              <a:t>topology</a:t>
            </a:r>
            <a:endParaRPr lang="fr-FR" dirty="0"/>
          </a:p>
        </p:txBody>
      </p:sp>
      <p:sp>
        <p:nvSpPr>
          <p:cNvPr id="9" name="Flèche droite 8"/>
          <p:cNvSpPr/>
          <p:nvPr/>
        </p:nvSpPr>
        <p:spPr>
          <a:xfrm>
            <a:off x="559323" y="3780798"/>
            <a:ext cx="2050391" cy="72404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à coins arrondis 9"/>
          <p:cNvSpPr/>
          <p:nvPr/>
        </p:nvSpPr>
        <p:spPr>
          <a:xfrm>
            <a:off x="154449" y="2094017"/>
            <a:ext cx="2339154" cy="1320862"/>
          </a:xfrm>
          <a:prstGeom prst="wedgeRoundRectCallout">
            <a:avLst>
              <a:gd name="adj1" fmla="val -20833"/>
              <a:gd name="adj2" fmla="val 74587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Customer files are pushed every night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1" name="Picture 39" descr="\\BT0D0000\partages\251-300\M00265\CDN\EQUIPE\03-Outils Dev\12-Design\aqua icones\128x128\mimetypes\binar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0913" y="3725862"/>
            <a:ext cx="417537" cy="417537"/>
          </a:xfrm>
          <a:prstGeom prst="rect">
            <a:avLst/>
          </a:prstGeom>
          <a:noFill/>
        </p:spPr>
      </p:pic>
      <p:pic>
        <p:nvPicPr>
          <p:cNvPr id="12" name="Picture 39" descr="\\BT0D0000\partages\251-300\M00265\CDN\EQUIPE\03-Outils Dev\12-Design\aqua icones\128x128\mimetypes\binar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3313" y="3878262"/>
            <a:ext cx="417537" cy="417537"/>
          </a:xfrm>
          <a:prstGeom prst="rect">
            <a:avLst/>
          </a:prstGeom>
          <a:noFill/>
        </p:spPr>
      </p:pic>
      <p:pic>
        <p:nvPicPr>
          <p:cNvPr id="13" name="Picture 39" descr="\\BT0D0000\partages\251-300\M00265\CDN\EQUIPE\03-Outils Dev\12-Design\aqua icones\128x128\mimetypes\binar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5713" y="4030662"/>
            <a:ext cx="417537" cy="417537"/>
          </a:xfrm>
          <a:prstGeom prst="rect">
            <a:avLst/>
          </a:prstGeom>
          <a:noFill/>
        </p:spPr>
      </p:pic>
      <p:sp>
        <p:nvSpPr>
          <p:cNvPr id="16" name="Rectangle à coins arrondis 15"/>
          <p:cNvSpPr/>
          <p:nvPr/>
        </p:nvSpPr>
        <p:spPr>
          <a:xfrm>
            <a:off x="2778346" y="2094017"/>
            <a:ext cx="2272625" cy="781050"/>
          </a:xfrm>
          <a:prstGeom prst="wedgeRoundRectCallout">
            <a:avLst>
              <a:gd name="adj1" fmla="val -34288"/>
              <a:gd name="adj2" fmla="val 88589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bg2">
                    <a:lumMod val="10000"/>
                  </a:schemeClr>
                </a:solidFill>
              </a:rPr>
              <a:t>Read file line by line</a:t>
            </a:r>
          </a:p>
        </p:txBody>
      </p:sp>
      <p:sp>
        <p:nvSpPr>
          <p:cNvPr id="25" name="Ellipse 71"/>
          <p:cNvSpPr>
            <a:spLocks noChangeArrowheads="1"/>
          </p:cNvSpPr>
          <p:nvPr/>
        </p:nvSpPr>
        <p:spPr bwMode="auto">
          <a:xfrm>
            <a:off x="23586" y="1942955"/>
            <a:ext cx="435978" cy="435978"/>
          </a:xfrm>
          <a:prstGeom prst="ellipse">
            <a:avLst/>
          </a:prstGeom>
          <a:solidFill>
            <a:srgbClr val="00206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fr-FR" sz="2400" dirty="0" smtClean="0">
                <a:solidFill>
                  <a:schemeClr val="bg1">
                    <a:lumMod val="20000"/>
                    <a:lumOff val="80000"/>
                  </a:schemeClr>
                </a:solidFill>
              </a:rPr>
              <a:t>1</a:t>
            </a:r>
            <a:endParaRPr lang="fr-FR" sz="24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86856" y="3905797"/>
            <a:ext cx="367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…</a:t>
            </a:r>
            <a:endParaRPr lang="fr-FR" sz="2000" b="1" dirty="0"/>
          </a:p>
        </p:txBody>
      </p:sp>
      <p:grpSp>
        <p:nvGrpSpPr>
          <p:cNvPr id="5" name="Groupe 4"/>
          <p:cNvGrpSpPr/>
          <p:nvPr/>
        </p:nvGrpSpPr>
        <p:grpSpPr>
          <a:xfrm>
            <a:off x="2749318" y="3224969"/>
            <a:ext cx="1702047" cy="1768530"/>
            <a:chOff x="2749318" y="2354129"/>
            <a:chExt cx="1702047" cy="1768530"/>
          </a:xfrm>
        </p:grpSpPr>
        <p:sp>
          <p:nvSpPr>
            <p:cNvPr id="63" name="Rectangle 62"/>
            <p:cNvSpPr/>
            <p:nvPr/>
          </p:nvSpPr>
          <p:spPr>
            <a:xfrm>
              <a:off x="2749318" y="2354129"/>
              <a:ext cx="1702047" cy="176853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fr-FR" sz="2400" dirty="0" err="1" smtClean="0"/>
                <a:t>DetectFile</a:t>
              </a:r>
              <a:endParaRPr lang="fr-FR" sz="2400" dirty="0" smtClean="0"/>
            </a:p>
            <a:p>
              <a:pPr algn="ctr"/>
              <a:r>
                <a:rPr lang="fr-FR" sz="2400" dirty="0" err="1" smtClean="0"/>
                <a:t>Spout</a:t>
              </a:r>
              <a:endParaRPr lang="fr-FR" sz="2400" dirty="0"/>
            </a:p>
          </p:txBody>
        </p: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84489" y="2441877"/>
              <a:ext cx="890319" cy="8565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e 5"/>
          <p:cNvGrpSpPr/>
          <p:nvPr/>
        </p:nvGrpSpPr>
        <p:grpSpPr>
          <a:xfrm>
            <a:off x="6231045" y="3265909"/>
            <a:ext cx="1735688" cy="1775074"/>
            <a:chOff x="6231045" y="2540209"/>
            <a:chExt cx="1735688" cy="1775074"/>
          </a:xfrm>
        </p:grpSpPr>
        <p:pic>
          <p:nvPicPr>
            <p:cNvPr id="76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75749" y="2585479"/>
              <a:ext cx="846279" cy="868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Rectangle 34"/>
            <p:cNvSpPr/>
            <p:nvPr/>
          </p:nvSpPr>
          <p:spPr>
            <a:xfrm>
              <a:off x="6231045" y="2540209"/>
              <a:ext cx="1735688" cy="17750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fr-FR" sz="2400" dirty="0" err="1" smtClean="0"/>
                <a:t>ProcessLine</a:t>
              </a:r>
              <a:endParaRPr lang="fr-FR" sz="2400" dirty="0" smtClean="0"/>
            </a:p>
            <a:p>
              <a:pPr algn="ctr"/>
              <a:r>
                <a:rPr lang="fr-FR" sz="2400" dirty="0" err="1" smtClean="0"/>
                <a:t>Bolt</a:t>
              </a:r>
              <a:endParaRPr lang="fr-FR" sz="2400" dirty="0"/>
            </a:p>
          </p:txBody>
        </p:sp>
      </p:grpSp>
      <p:sp>
        <p:nvSpPr>
          <p:cNvPr id="81" name="Ellipse 71"/>
          <p:cNvSpPr>
            <a:spLocks noChangeArrowheads="1"/>
          </p:cNvSpPr>
          <p:nvPr/>
        </p:nvSpPr>
        <p:spPr bwMode="auto">
          <a:xfrm>
            <a:off x="4869373" y="1942955"/>
            <a:ext cx="435978" cy="435978"/>
          </a:xfrm>
          <a:prstGeom prst="ellipse">
            <a:avLst/>
          </a:prstGeom>
          <a:solidFill>
            <a:srgbClr val="00206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fr-FR" sz="2400" dirty="0" smtClean="0">
                <a:solidFill>
                  <a:schemeClr val="bg1">
                    <a:lumMod val="20000"/>
                    <a:lumOff val="80000"/>
                  </a:schemeClr>
                </a:solidFill>
              </a:rPr>
              <a:t>2</a:t>
            </a:r>
            <a:endParaRPr lang="fr-FR" sz="24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6" name="Groupe 58"/>
          <p:cNvGrpSpPr/>
          <p:nvPr/>
        </p:nvGrpSpPr>
        <p:grpSpPr>
          <a:xfrm>
            <a:off x="4473970" y="3677791"/>
            <a:ext cx="1757075" cy="465614"/>
            <a:chOff x="6758051" y="3028346"/>
            <a:chExt cx="1790932" cy="231839"/>
          </a:xfrm>
        </p:grpSpPr>
        <p:cxnSp>
          <p:nvCxnSpPr>
            <p:cNvPr id="37" name="Connecteur droit avec flèche 36"/>
            <p:cNvCxnSpPr/>
            <p:nvPr/>
          </p:nvCxnSpPr>
          <p:spPr>
            <a:xfrm>
              <a:off x="6758051" y="3260185"/>
              <a:ext cx="1790932" cy="0"/>
            </a:xfrm>
            <a:prstGeom prst="straightConnector1">
              <a:avLst/>
            </a:prstGeom>
            <a:ln w="762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7162425" y="3028346"/>
              <a:ext cx="974814" cy="167236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 smtClean="0"/>
                <a:t>line</a:t>
              </a:r>
              <a:endParaRPr lang="fr-FR" sz="2400" dirty="0"/>
            </a:p>
          </p:txBody>
        </p:sp>
      </p:grpSp>
      <p:cxnSp>
        <p:nvCxnSpPr>
          <p:cNvPr id="46" name="Connecteur droit avec flèche 45"/>
          <p:cNvCxnSpPr/>
          <p:nvPr/>
        </p:nvCxnSpPr>
        <p:spPr>
          <a:xfrm flipV="1">
            <a:off x="7966733" y="3535498"/>
            <a:ext cx="1017610" cy="551533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7959476" y="4137400"/>
            <a:ext cx="1024867" cy="594257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4777" y="3352695"/>
            <a:ext cx="846279" cy="868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832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-233609" y="1359568"/>
            <a:ext cx="6026203" cy="498316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fr-FR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Storm </a:t>
            </a:r>
            <a:r>
              <a:rPr lang="en-US" dirty="0"/>
              <a:t>topology</a:t>
            </a:r>
            <a:endParaRPr lang="fr-FR" dirty="0"/>
          </a:p>
        </p:txBody>
      </p:sp>
      <p:grpSp>
        <p:nvGrpSpPr>
          <p:cNvPr id="27" name="Groupe 26"/>
          <p:cNvGrpSpPr/>
          <p:nvPr/>
        </p:nvGrpSpPr>
        <p:grpSpPr>
          <a:xfrm>
            <a:off x="5792594" y="2228019"/>
            <a:ext cx="2920289" cy="2569630"/>
            <a:chOff x="5792594" y="3669923"/>
            <a:chExt cx="2920289" cy="2569630"/>
          </a:xfrm>
        </p:grpSpPr>
        <p:pic>
          <p:nvPicPr>
            <p:cNvPr id="54" name="Picture 54" descr="\\BT0D0000\partages\251-300\M00265\CDN\EQUIPE\03 - Outils Dev\12-Design\Crystal Clear\PNG\databas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41147" y="3669923"/>
              <a:ext cx="1511755" cy="1511755"/>
            </a:xfrm>
            <a:prstGeom prst="rect">
              <a:avLst/>
            </a:prstGeom>
            <a:noFill/>
          </p:spPr>
        </p:pic>
        <p:pic>
          <p:nvPicPr>
            <p:cNvPr id="53" name="Picture 54" descr="\\BT0D0000\partages\251-300\M00265\CDN\EQUIPE\03 - Outils Dev\12-Design\Crystal Clear\PNG\databas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50860" y="3976183"/>
              <a:ext cx="1511755" cy="1511755"/>
            </a:xfrm>
            <a:prstGeom prst="rect">
              <a:avLst/>
            </a:prstGeom>
            <a:noFill/>
          </p:spPr>
        </p:pic>
        <p:grpSp>
          <p:nvGrpSpPr>
            <p:cNvPr id="85" name="Groupe 84"/>
            <p:cNvGrpSpPr/>
            <p:nvPr/>
          </p:nvGrpSpPr>
          <p:grpSpPr>
            <a:xfrm>
              <a:off x="5792594" y="4245817"/>
              <a:ext cx="2920289" cy="1993736"/>
              <a:chOff x="6122113" y="4864264"/>
              <a:chExt cx="2920289" cy="1993736"/>
            </a:xfrm>
          </p:grpSpPr>
          <p:pic>
            <p:nvPicPr>
              <p:cNvPr id="17" name="Picture 54" descr="\\BT0D0000\partages\251-300\M00265\CDN\EQUIPE\03 - Outils Dev\12-Design\Crystal Clear\PNG\database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826380" y="4864264"/>
                <a:ext cx="1511755" cy="1511755"/>
              </a:xfrm>
              <a:prstGeom prst="rect">
                <a:avLst/>
              </a:prstGeom>
              <a:noFill/>
            </p:spPr>
          </p:pic>
          <p:pic>
            <p:nvPicPr>
              <p:cNvPr id="18" name="Picture 2" descr="http://www.mongodb.org/download/attachments/132305/logo-mongodb-onwhite.png?version=1&amp;modificationDate=1242843917290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122113" y="6067727"/>
                <a:ext cx="2920289" cy="790273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43" name="Rectangle à coins arrondis 42"/>
          <p:cNvSpPr/>
          <p:nvPr/>
        </p:nvSpPr>
        <p:spPr>
          <a:xfrm>
            <a:off x="254848" y="1633415"/>
            <a:ext cx="3358356" cy="1206073"/>
          </a:xfrm>
          <a:prstGeom prst="wedgeRoundRectCallout">
            <a:avLst>
              <a:gd name="adj1" fmla="val 23423"/>
              <a:gd name="adj2" fmla="val 9284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Emitting tuple for each set of functional collections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190085" y="3238344"/>
            <a:ext cx="1735688" cy="1775074"/>
            <a:chOff x="6895208" y="2473182"/>
            <a:chExt cx="1735688" cy="1775074"/>
          </a:xfrm>
        </p:grpSpPr>
        <p:sp>
          <p:nvSpPr>
            <p:cNvPr id="35" name="Rectangle 34"/>
            <p:cNvSpPr/>
            <p:nvPr/>
          </p:nvSpPr>
          <p:spPr>
            <a:xfrm>
              <a:off x="6895208" y="2473182"/>
              <a:ext cx="1735688" cy="17750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fr-FR" sz="2400" dirty="0" err="1" smtClean="0"/>
                <a:t>ProcessLine</a:t>
              </a:r>
              <a:endParaRPr lang="fr-FR" sz="2400" dirty="0" smtClean="0"/>
            </a:p>
            <a:p>
              <a:pPr algn="ctr"/>
              <a:r>
                <a:rPr lang="fr-FR" sz="2400" dirty="0" err="1" smtClean="0"/>
                <a:t>Bolt</a:t>
              </a:r>
              <a:endParaRPr lang="fr-FR" sz="2400" dirty="0"/>
            </a:p>
          </p:txBody>
        </p:sp>
        <p:pic>
          <p:nvPicPr>
            <p:cNvPr id="76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49706" y="2540209"/>
              <a:ext cx="846279" cy="868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4" name="Ellipse 71"/>
          <p:cNvSpPr>
            <a:spLocks noChangeArrowheads="1"/>
          </p:cNvSpPr>
          <p:nvPr/>
        </p:nvSpPr>
        <p:spPr bwMode="auto">
          <a:xfrm>
            <a:off x="84170" y="1475726"/>
            <a:ext cx="435978" cy="435978"/>
          </a:xfrm>
          <a:prstGeom prst="ellipse">
            <a:avLst/>
          </a:prstGeom>
          <a:solidFill>
            <a:srgbClr val="00206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fr-FR" sz="2400" dirty="0" smtClean="0">
                <a:solidFill>
                  <a:schemeClr val="bg1">
                    <a:lumMod val="20000"/>
                    <a:lumOff val="80000"/>
                  </a:schemeClr>
                </a:solidFill>
              </a:rPr>
              <a:t>4</a:t>
            </a:r>
            <a:endParaRPr lang="fr-FR" sz="24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729316" y="1554466"/>
            <a:ext cx="1735688" cy="17750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err="1" smtClean="0"/>
              <a:t>Oauth</a:t>
            </a:r>
            <a:endParaRPr lang="fr-FR" sz="2400" dirty="0" smtClean="0"/>
          </a:p>
          <a:p>
            <a:pPr algn="ctr"/>
            <a:r>
              <a:rPr lang="fr-FR" sz="2400" dirty="0" err="1" smtClean="0"/>
              <a:t>UpdaterBolt</a:t>
            </a:r>
            <a:endParaRPr lang="fr-FR" sz="2400" dirty="0" smtClean="0"/>
          </a:p>
        </p:txBody>
      </p:sp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72590" y="1693715"/>
            <a:ext cx="846279" cy="868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3" name="Connecteur droit avec flèche 32"/>
          <p:cNvCxnSpPr>
            <a:stCxn id="35" idx="3"/>
          </p:cNvCxnSpPr>
          <p:nvPr/>
        </p:nvCxnSpPr>
        <p:spPr>
          <a:xfrm flipV="1">
            <a:off x="1925773" y="2899788"/>
            <a:ext cx="1687431" cy="1226093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729316" y="4115073"/>
            <a:ext cx="1735688" cy="17750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400" dirty="0" err="1" smtClean="0"/>
              <a:t>Identity</a:t>
            </a:r>
            <a:endParaRPr lang="fr-FR" sz="2400" dirty="0" smtClean="0"/>
          </a:p>
          <a:p>
            <a:pPr algn="ctr"/>
            <a:r>
              <a:rPr lang="fr-FR" sz="2400" dirty="0" err="1" smtClean="0"/>
              <a:t>UpdaterBolt</a:t>
            </a:r>
            <a:endParaRPr lang="fr-FR" sz="2400" dirty="0"/>
          </a:p>
        </p:txBody>
      </p:sp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72589" y="4189379"/>
            <a:ext cx="846279" cy="868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6" name="Connecteur droit avec flèche 45"/>
          <p:cNvCxnSpPr>
            <a:stCxn id="35" idx="3"/>
          </p:cNvCxnSpPr>
          <p:nvPr/>
        </p:nvCxnSpPr>
        <p:spPr>
          <a:xfrm>
            <a:off x="1925773" y="4125881"/>
            <a:ext cx="1687431" cy="1055797"/>
          </a:xfrm>
          <a:prstGeom prst="straightConnector1">
            <a:avLst/>
          </a:prstGeom>
          <a:ln w="762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Flèche droite 50"/>
          <p:cNvSpPr/>
          <p:nvPr/>
        </p:nvSpPr>
        <p:spPr>
          <a:xfrm rot="1609865">
            <a:off x="5618242" y="2320547"/>
            <a:ext cx="853916" cy="72404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Flèche droite 51"/>
          <p:cNvSpPr/>
          <p:nvPr/>
        </p:nvSpPr>
        <p:spPr>
          <a:xfrm rot="20017103">
            <a:off x="5618001" y="4880661"/>
            <a:ext cx="838547" cy="72404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à coins arrondis 55"/>
          <p:cNvSpPr/>
          <p:nvPr/>
        </p:nvSpPr>
        <p:spPr>
          <a:xfrm>
            <a:off x="254848" y="5430595"/>
            <a:ext cx="3358356" cy="781051"/>
          </a:xfrm>
          <a:prstGeom prst="wedgeRoundRectCallout">
            <a:avLst>
              <a:gd name="adj1" fmla="val -35990"/>
              <a:gd name="adj2" fmla="val -8795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Transform a line into a document &amp; check delta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7" name="Ellipse 71"/>
          <p:cNvSpPr>
            <a:spLocks noChangeArrowheads="1"/>
          </p:cNvSpPr>
          <p:nvPr/>
        </p:nvSpPr>
        <p:spPr bwMode="auto">
          <a:xfrm>
            <a:off x="84170" y="5242685"/>
            <a:ext cx="435978" cy="435978"/>
          </a:xfrm>
          <a:prstGeom prst="ellipse">
            <a:avLst/>
          </a:prstGeom>
          <a:solidFill>
            <a:srgbClr val="002060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fr-FR" sz="2400" dirty="0" smtClean="0">
                <a:solidFill>
                  <a:schemeClr val="bg1">
                    <a:lumMod val="20000"/>
                    <a:lumOff val="80000"/>
                  </a:schemeClr>
                </a:solidFill>
              </a:rPr>
              <a:t>3</a:t>
            </a:r>
            <a:endParaRPr lang="fr-FR" sz="2400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73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Storm </a:t>
            </a:r>
            <a:r>
              <a:rPr lang="en-US" dirty="0" smtClean="0"/>
              <a:t>topology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16224"/>
            <a:ext cx="9153179" cy="5341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652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rgbClr val="1F497D"/>
                </a:solidFill>
              </a:rPr>
              <a:t>Bouygues Telecom</a:t>
            </a:r>
            <a:endParaRPr lang="fr-FR" b="1" dirty="0">
              <a:solidFill>
                <a:srgbClr val="1F497D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88" y="1215145"/>
            <a:ext cx="4587847" cy="269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546" y="3910450"/>
            <a:ext cx="1599257" cy="2132342"/>
          </a:xfrm>
          <a:prstGeom prst="rect">
            <a:avLst/>
          </a:prstGeom>
        </p:spPr>
      </p:pic>
      <p:pic>
        <p:nvPicPr>
          <p:cNvPr id="10" name="Image 9" descr="4Gƒ_Blanc_big_RVB.pn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21803" y="2937437"/>
            <a:ext cx="3400322" cy="31053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sp>
        <p:nvSpPr>
          <p:cNvPr id="9" name="Rectangle 8"/>
          <p:cNvSpPr/>
          <p:nvPr/>
        </p:nvSpPr>
        <p:spPr>
          <a:xfrm>
            <a:off x="171948" y="4490114"/>
            <a:ext cx="330615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13 M </a:t>
            </a:r>
            <a:r>
              <a:rPr lang="fr-FR" sz="4000" b="1" cap="none" spc="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Customers</a:t>
            </a:r>
            <a:endParaRPr lang="fr-FR" sz="4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802" y="1504605"/>
            <a:ext cx="2039633" cy="143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05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Storm </a:t>
            </a:r>
            <a:r>
              <a:rPr lang="en-US" dirty="0"/>
              <a:t>topology</a:t>
            </a:r>
            <a:endParaRPr lang="fr-FR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514" y="1114199"/>
            <a:ext cx="9205202" cy="5243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928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Storm </a:t>
            </a:r>
            <a:r>
              <a:rPr lang="en-US" dirty="0"/>
              <a:t>topology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90" y="1335313"/>
            <a:ext cx="9174090" cy="476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11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Design </a:t>
            </a:r>
            <a:r>
              <a:rPr lang="fr-FR" dirty="0" err="1"/>
              <a:t>choices</a:t>
            </a:r>
            <a:r>
              <a:rPr lang="fr-FR" dirty="0"/>
              <a:t> - Storm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0800" y="1294019"/>
            <a:ext cx="8006799" cy="440924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E68422"/>
                </a:solidFill>
              </a:rPr>
              <a:t>Message failure handle</a:t>
            </a:r>
          </a:p>
          <a:p>
            <a:pPr marL="0" indent="0">
              <a:buNone/>
            </a:pPr>
            <a:endParaRPr lang="en-US" dirty="0" smtClean="0"/>
          </a:p>
          <a:p>
            <a:pPr marL="400050" lvl="1" indent="0">
              <a:buNone/>
            </a:pPr>
            <a:r>
              <a:rPr lang="en-US" sz="2800" dirty="0" err="1" smtClean="0">
                <a:solidFill>
                  <a:srgbClr val="00B050"/>
                </a:solidFill>
              </a:rPr>
              <a:t>ack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 dirty="0" smtClean="0">
                <a:solidFill>
                  <a:srgbClr val="39AEBB"/>
                </a:solidFill>
              </a:rPr>
              <a:t>Object</a:t>
            </a:r>
            <a:r>
              <a:rPr lang="en-US" sz="2800" dirty="0" smtClean="0"/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msgId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) </a:t>
            </a:r>
          </a:p>
          <a:p>
            <a:pPr marL="400050" lvl="1" indent="0">
              <a:buNone/>
            </a:pPr>
            <a:r>
              <a:rPr lang="en-US" sz="2800" dirty="0" smtClean="0">
                <a:solidFill>
                  <a:srgbClr val="00B050"/>
                </a:solidFill>
              </a:rPr>
              <a:t>failed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2800" dirty="0" smtClean="0">
                <a:solidFill>
                  <a:srgbClr val="39AEBB"/>
                </a:solidFill>
              </a:rPr>
              <a:t>Object</a:t>
            </a:r>
            <a:r>
              <a:rPr lang="en-US" sz="2800" dirty="0" smtClean="0"/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msgId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45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Design </a:t>
            </a:r>
            <a:r>
              <a:rPr lang="fr-FR" dirty="0" err="1"/>
              <a:t>choices</a:t>
            </a:r>
            <a:r>
              <a:rPr lang="fr-FR" dirty="0"/>
              <a:t> - Storm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1509487" y="2747871"/>
            <a:ext cx="6125027" cy="1081087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lIns="144000" tIns="72000" rIns="72000" bIns="72000"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4000" b="1" dirty="0" smtClean="0">
                <a:solidFill>
                  <a:srgbClr val="E68422"/>
                </a:solidFill>
                <a:latin typeface="Avenir 35 Light"/>
                <a:cs typeface="Avenir 35 Light"/>
              </a:rPr>
              <a:t>We scaled and easily !</a:t>
            </a:r>
            <a:endParaRPr lang="en-US" sz="4000" b="1" dirty="0">
              <a:solidFill>
                <a:srgbClr val="E68422"/>
              </a:solidFill>
              <a:latin typeface="Avenir 35 Light"/>
              <a:cs typeface="Avenir 35 Light"/>
            </a:endParaRPr>
          </a:p>
        </p:txBody>
      </p:sp>
    </p:spTree>
    <p:extLst>
      <p:ext uri="{BB962C8B-B14F-4D97-AF65-F5344CB8AC3E}">
        <p14:creationId xmlns:p14="http://schemas.microsoft.com/office/powerpoint/2010/main" val="335557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9326"/>
            <a:ext cx="7086600" cy="984885"/>
          </a:xfrm>
        </p:spPr>
        <p:txBody>
          <a:bodyPr/>
          <a:lstStyle/>
          <a:p>
            <a:r>
              <a:rPr lang="fr-FR" dirty="0" err="1"/>
              <a:t>Build</a:t>
            </a:r>
            <a:r>
              <a:rPr lang="fr-FR" dirty="0"/>
              <a:t> - </a:t>
            </a:r>
            <a:r>
              <a:rPr lang="fr-FR" dirty="0" err="1"/>
              <a:t>Schema</a:t>
            </a:r>
            <a:r>
              <a:rPr lang="fr-FR" dirty="0"/>
              <a:t> design and </a:t>
            </a:r>
            <a:r>
              <a:rPr lang="fr-FR" dirty="0" err="1"/>
              <a:t>refactor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1038353" y="146735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lt1"/>
                </a:solidFill>
              </a:rPr>
              <a:t>Conception</a:t>
            </a:r>
            <a:endParaRPr lang="fr-FR" sz="3200" dirty="0">
              <a:solidFill>
                <a:schemeClr val="lt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4" y="2289036"/>
            <a:ext cx="4073526" cy="4213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e 2"/>
          <p:cNvGrpSpPr/>
          <p:nvPr/>
        </p:nvGrpSpPr>
        <p:grpSpPr>
          <a:xfrm>
            <a:off x="5127466" y="1484532"/>
            <a:ext cx="2061910" cy="2460267"/>
            <a:chOff x="4962366" y="1471832"/>
            <a:chExt cx="2061910" cy="2460267"/>
          </a:xfrm>
          <a:solidFill>
            <a:schemeClr val="bg1"/>
          </a:solidFill>
        </p:grpSpPr>
        <p:sp>
          <p:nvSpPr>
            <p:cNvPr id="31" name="ZoneTexte 30"/>
            <p:cNvSpPr txBox="1"/>
            <p:nvPr/>
          </p:nvSpPr>
          <p:spPr>
            <a:xfrm>
              <a:off x="4962366" y="1471832"/>
              <a:ext cx="2061910" cy="52322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User</a:t>
              </a:r>
              <a:endParaRPr lang="fr-FR" sz="28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4962366" y="1993107"/>
              <a:ext cx="2061910" cy="1938992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FontTx/>
                <a:buChar char="-"/>
              </a:pPr>
              <a:r>
                <a:rPr lang="fr-FR" sz="2400" dirty="0" smtClean="0"/>
                <a:t>Name</a:t>
              </a:r>
            </a:p>
            <a:p>
              <a:pPr marL="457200" indent="-457200">
                <a:buFontTx/>
                <a:buChar char="-"/>
              </a:pPr>
              <a:r>
                <a:rPr lang="fr-FR" sz="2400" dirty="0" err="1" smtClean="0"/>
                <a:t>Compagny</a:t>
              </a:r>
              <a:endParaRPr lang="fr-FR" sz="2400" dirty="0" smtClean="0"/>
            </a:p>
            <a:p>
              <a:pPr marL="457200" indent="-457200">
                <a:buFontTx/>
                <a:buChar char="-"/>
              </a:pPr>
              <a:r>
                <a:rPr lang="fr-FR" sz="2400" dirty="0" err="1" smtClean="0"/>
                <a:t>Billcycle</a:t>
              </a:r>
              <a:endParaRPr lang="fr-FR" sz="2400" dirty="0" smtClean="0"/>
            </a:p>
            <a:p>
              <a:pPr marL="457200" indent="-457200">
                <a:buFontTx/>
                <a:buChar char="-"/>
              </a:pPr>
              <a:r>
                <a:rPr lang="fr-FR" sz="2400" dirty="0" err="1" smtClean="0"/>
                <a:t>Payment</a:t>
              </a:r>
              <a:r>
                <a:rPr lang="fr-FR" sz="2400" dirty="0"/>
                <a:t> M</a:t>
              </a:r>
              <a:r>
                <a:rPr lang="fr-FR" sz="2400" dirty="0" smtClean="0"/>
                <a:t>ode</a:t>
              </a:r>
              <a:endParaRPr lang="fr-FR" sz="2400" dirty="0"/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7045166" y="4346933"/>
            <a:ext cx="2061910" cy="1721604"/>
            <a:chOff x="4962366" y="1471832"/>
            <a:chExt cx="2061910" cy="1721604"/>
          </a:xfrm>
        </p:grpSpPr>
        <p:sp>
          <p:nvSpPr>
            <p:cNvPr id="15" name="ZoneTexte 14"/>
            <p:cNvSpPr txBox="1"/>
            <p:nvPr/>
          </p:nvSpPr>
          <p:spPr>
            <a:xfrm>
              <a:off x="4962366" y="1471832"/>
              <a:ext cx="2061910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 smtClean="0"/>
                <a:t>Access </a:t>
              </a:r>
              <a:r>
                <a:rPr lang="fr-FR" sz="2800" dirty="0" smtClean="0"/>
                <a:t>Point</a:t>
              </a:r>
              <a:endParaRPr lang="fr-FR" sz="2800" dirty="0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4962366" y="1993107"/>
              <a:ext cx="2061910" cy="12003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FontTx/>
                <a:buChar char="-"/>
              </a:pPr>
              <a:r>
                <a:rPr lang="en-US" sz="2400" dirty="0" smtClean="0"/>
                <a:t>Id</a:t>
              </a:r>
            </a:p>
            <a:p>
              <a:pPr marL="457200" indent="-457200">
                <a:buFontTx/>
                <a:buChar char="-"/>
              </a:pPr>
              <a:r>
                <a:rPr lang="en-US" sz="2400" dirty="0" smtClean="0"/>
                <a:t>Type</a:t>
              </a:r>
            </a:p>
            <a:p>
              <a:pPr marL="457200" indent="-457200">
                <a:buFontTx/>
                <a:buChar char="-"/>
              </a:pPr>
              <a:r>
                <a:rPr lang="en-US" sz="2400" dirty="0" smtClean="0"/>
                <a:t>Value</a:t>
              </a:r>
              <a:endParaRPr lang="en-US" sz="2400" dirty="0" smtClean="0"/>
            </a:p>
          </p:txBody>
        </p:sp>
      </p:grpSp>
      <p:cxnSp>
        <p:nvCxnSpPr>
          <p:cNvPr id="5" name="Connecteur en angle 4"/>
          <p:cNvCxnSpPr>
            <a:stCxn id="11" idx="2"/>
            <a:endCxn id="16" idx="1"/>
          </p:cNvCxnSpPr>
          <p:nvPr/>
        </p:nvCxnSpPr>
        <p:spPr>
          <a:xfrm rot="16200000" flipH="1">
            <a:off x="5840006" y="4263213"/>
            <a:ext cx="1523574" cy="886745"/>
          </a:xfrm>
          <a:prstGeom prst="bentConnector2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5771610" y="3942301"/>
            <a:ext cx="77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1</a:t>
            </a:r>
            <a:endParaRPr lang="fr-FR" sz="28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6265831" y="5837704"/>
            <a:ext cx="773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/>
              <a:t>1..n</a:t>
            </a:r>
            <a:endParaRPr lang="fr-FR" sz="2800" b="1" dirty="0"/>
          </a:p>
        </p:txBody>
      </p:sp>
      <p:sp>
        <p:nvSpPr>
          <p:cNvPr id="26" name="Flèche à angle droit 25"/>
          <p:cNvSpPr/>
          <p:nvPr/>
        </p:nvSpPr>
        <p:spPr>
          <a:xfrm rot="5400000" flipH="1">
            <a:off x="1240679" y="410732"/>
            <a:ext cx="1721105" cy="3288063"/>
          </a:xfrm>
          <a:prstGeom prst="bentUpArrow">
            <a:avLst>
              <a:gd name="adj1" fmla="val 31880"/>
              <a:gd name="adj2" fmla="val 33012"/>
              <a:gd name="adj3" fmla="val 2844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/>
          </a:p>
        </p:txBody>
      </p:sp>
      <p:sp>
        <p:nvSpPr>
          <p:cNvPr id="25" name="ZoneTexte 24"/>
          <p:cNvSpPr txBox="1"/>
          <p:nvPr/>
        </p:nvSpPr>
        <p:spPr>
          <a:xfrm>
            <a:off x="1038353" y="1478682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lt1"/>
                </a:solidFill>
              </a:rPr>
              <a:t>Conception</a:t>
            </a:r>
            <a:endParaRPr lang="fr-FR" sz="32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75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9326"/>
            <a:ext cx="7086600" cy="984885"/>
          </a:xfrm>
        </p:spPr>
        <p:txBody>
          <a:bodyPr/>
          <a:lstStyle/>
          <a:p>
            <a:r>
              <a:rPr lang="fr-FR" dirty="0" err="1"/>
              <a:t>Build</a:t>
            </a:r>
            <a:r>
              <a:rPr lang="fr-FR" dirty="0"/>
              <a:t> - </a:t>
            </a:r>
            <a:r>
              <a:rPr lang="fr-FR" dirty="0" err="1"/>
              <a:t>Schema</a:t>
            </a:r>
            <a:r>
              <a:rPr lang="fr-FR" dirty="0"/>
              <a:t> design and </a:t>
            </a:r>
            <a:r>
              <a:rPr lang="fr-FR" dirty="0" err="1"/>
              <a:t>refactor</a:t>
            </a:r>
            <a:endParaRPr lang="fr-FR" dirty="0"/>
          </a:p>
        </p:txBody>
      </p:sp>
      <p:sp>
        <p:nvSpPr>
          <p:cNvPr id="20" name="Flèche à angle droit 19"/>
          <p:cNvSpPr/>
          <p:nvPr/>
        </p:nvSpPr>
        <p:spPr>
          <a:xfrm rot="10800000" flipH="1">
            <a:off x="6515101" y="1536616"/>
            <a:ext cx="1721105" cy="3288063"/>
          </a:xfrm>
          <a:prstGeom prst="bentUpArrow">
            <a:avLst>
              <a:gd name="adj1" fmla="val 31880"/>
              <a:gd name="adj2" fmla="val 33012"/>
              <a:gd name="adj3" fmla="val 28449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/>
          </a:p>
        </p:txBody>
      </p:sp>
      <p:sp>
        <p:nvSpPr>
          <p:cNvPr id="21" name="ZoneTexte 20"/>
          <p:cNvSpPr txBox="1"/>
          <p:nvPr/>
        </p:nvSpPr>
        <p:spPr>
          <a:xfrm rot="5400000">
            <a:off x="6143818" y="2578117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chemeClr val="lt1"/>
                </a:solidFill>
              </a:rPr>
              <a:t>Development</a:t>
            </a:r>
            <a:endParaRPr lang="en-US" sz="3200" dirty="0">
              <a:solidFill>
                <a:schemeClr val="lt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4" y="815849"/>
            <a:ext cx="5680075" cy="6042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082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farm4.staticflickr.com/3597/3501112978_81fa4c6062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8" y="1007611"/>
            <a:ext cx="8295281" cy="553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9326"/>
            <a:ext cx="7086600" cy="984885"/>
          </a:xfrm>
        </p:spPr>
        <p:txBody>
          <a:bodyPr/>
          <a:lstStyle/>
          <a:p>
            <a:r>
              <a:rPr lang="fr-FR" dirty="0" err="1"/>
              <a:t>Build</a:t>
            </a:r>
            <a:r>
              <a:rPr lang="fr-FR" dirty="0"/>
              <a:t> - </a:t>
            </a:r>
            <a:r>
              <a:rPr lang="fr-FR" dirty="0" err="1"/>
              <a:t>Schema</a:t>
            </a:r>
            <a:r>
              <a:rPr lang="fr-FR" dirty="0"/>
              <a:t> design and </a:t>
            </a:r>
            <a:r>
              <a:rPr lang="fr-FR" dirty="0" err="1"/>
              <a:t>refactor</a:t>
            </a:r>
            <a:endParaRPr lang="fr-FR" dirty="0"/>
          </a:p>
        </p:txBody>
      </p:sp>
      <p:grpSp>
        <p:nvGrpSpPr>
          <p:cNvPr id="25" name="Groupe 24"/>
          <p:cNvGrpSpPr/>
          <p:nvPr/>
        </p:nvGrpSpPr>
        <p:grpSpPr>
          <a:xfrm>
            <a:off x="5182895" y="4674251"/>
            <a:ext cx="3288063" cy="1721105"/>
            <a:chOff x="5182895" y="4991751"/>
            <a:chExt cx="3288063" cy="1721105"/>
          </a:xfrm>
        </p:grpSpPr>
        <p:sp>
          <p:nvSpPr>
            <p:cNvPr id="22" name="Flèche à angle droit 21"/>
            <p:cNvSpPr/>
            <p:nvPr/>
          </p:nvSpPr>
          <p:spPr>
            <a:xfrm rot="16200000" flipH="1">
              <a:off x="5966374" y="4208272"/>
              <a:ext cx="1721105" cy="3288063"/>
            </a:xfrm>
            <a:prstGeom prst="bentUpArrow">
              <a:avLst>
                <a:gd name="adj1" fmla="val 31880"/>
                <a:gd name="adj2" fmla="val 33012"/>
                <a:gd name="adj3" fmla="val 28449"/>
              </a:avLst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200" dirty="0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6057959" y="5852303"/>
              <a:ext cx="2412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 smtClean="0">
                  <a:solidFill>
                    <a:schemeClr val="lt1"/>
                  </a:solidFill>
                </a:rPr>
                <a:t>Qualification</a:t>
              </a:r>
              <a:endParaRPr lang="fr-FR" sz="3200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475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9693"/>
            <a:ext cx="7837714" cy="4135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Flèche à angle droit 19"/>
          <p:cNvSpPr/>
          <p:nvPr/>
        </p:nvSpPr>
        <p:spPr>
          <a:xfrm rot="10800000" flipH="1">
            <a:off x="7375430" y="1536615"/>
            <a:ext cx="1721105" cy="3288063"/>
          </a:xfrm>
          <a:prstGeom prst="bentUpArrow">
            <a:avLst>
              <a:gd name="adj1" fmla="val 31880"/>
              <a:gd name="adj2" fmla="val 33012"/>
              <a:gd name="adj3" fmla="val 28449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9326"/>
            <a:ext cx="7086600" cy="984885"/>
          </a:xfrm>
        </p:spPr>
        <p:txBody>
          <a:bodyPr/>
          <a:lstStyle/>
          <a:p>
            <a:r>
              <a:rPr lang="fr-FR" dirty="0" err="1"/>
              <a:t>Build</a:t>
            </a:r>
            <a:r>
              <a:rPr lang="fr-FR" dirty="0"/>
              <a:t> - </a:t>
            </a:r>
            <a:r>
              <a:rPr lang="fr-FR" dirty="0" err="1"/>
              <a:t>Schema</a:t>
            </a:r>
            <a:r>
              <a:rPr lang="fr-FR" dirty="0"/>
              <a:t> design and </a:t>
            </a:r>
            <a:r>
              <a:rPr lang="fr-FR" dirty="0" err="1"/>
              <a:t>refactor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 rot="5400000">
            <a:off x="7004369" y="2449414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200" dirty="0" err="1">
                <a:solidFill>
                  <a:schemeClr val="lt1"/>
                </a:solidFill>
              </a:rPr>
              <a:t>Development</a:t>
            </a:r>
            <a:endParaRPr lang="fr-FR" sz="3200" dirty="0">
              <a:solidFill>
                <a:schemeClr val="lt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30728" y="4459926"/>
            <a:ext cx="3902529" cy="3647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52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9326"/>
            <a:ext cx="7086600" cy="984885"/>
          </a:xfrm>
        </p:spPr>
        <p:txBody>
          <a:bodyPr/>
          <a:lstStyle/>
          <a:p>
            <a:r>
              <a:rPr lang="fr-FR" dirty="0" err="1"/>
              <a:t>Build</a:t>
            </a:r>
            <a:r>
              <a:rPr lang="fr-FR" dirty="0"/>
              <a:t> - </a:t>
            </a:r>
            <a:r>
              <a:rPr lang="fr-FR" dirty="0" err="1"/>
              <a:t>Schema</a:t>
            </a:r>
            <a:r>
              <a:rPr lang="fr-FR" dirty="0"/>
              <a:t> design and </a:t>
            </a:r>
            <a:r>
              <a:rPr lang="fr-FR" dirty="0" err="1"/>
              <a:t>refactor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208091" y="2459379"/>
            <a:ext cx="6043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1" dirty="0" smtClean="0">
                <a:solidFill>
                  <a:srgbClr val="7030A0"/>
                </a:solidFill>
              </a:rPr>
              <a:t>« That works »</a:t>
            </a:r>
            <a:endParaRPr lang="en-US" sz="7200" b="1" i="1" dirty="0">
              <a:solidFill>
                <a:srgbClr val="7030A0"/>
              </a:solidFill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4672144" y="4768595"/>
            <a:ext cx="3288063" cy="1721105"/>
            <a:chOff x="4672144" y="5136895"/>
            <a:chExt cx="3288063" cy="1721105"/>
          </a:xfrm>
        </p:grpSpPr>
        <p:sp>
          <p:nvSpPr>
            <p:cNvPr id="22" name="Flèche à angle droit 21"/>
            <p:cNvSpPr/>
            <p:nvPr/>
          </p:nvSpPr>
          <p:spPr>
            <a:xfrm rot="16200000" flipH="1">
              <a:off x="5455623" y="4353416"/>
              <a:ext cx="1721105" cy="3288063"/>
            </a:xfrm>
            <a:prstGeom prst="bentUpArrow">
              <a:avLst>
                <a:gd name="adj1" fmla="val 31880"/>
                <a:gd name="adj2" fmla="val 33012"/>
                <a:gd name="adj3" fmla="val 28449"/>
              </a:avLst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200" dirty="0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5182895" y="5997447"/>
              <a:ext cx="2412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 smtClean="0">
                  <a:solidFill>
                    <a:schemeClr val="lt1"/>
                  </a:solidFill>
                </a:rPr>
                <a:t>Qualification</a:t>
              </a:r>
              <a:endParaRPr lang="fr-FR" sz="3200" dirty="0">
                <a:solidFill>
                  <a:schemeClr val="lt1"/>
                </a:solidFill>
              </a:endParaRPr>
            </a:p>
          </p:txBody>
        </p:sp>
      </p:grpSp>
      <p:sp>
        <p:nvSpPr>
          <p:cNvPr id="28" name="ZoneTexte 27"/>
          <p:cNvSpPr txBox="1"/>
          <p:nvPr/>
        </p:nvSpPr>
        <p:spPr>
          <a:xfrm>
            <a:off x="1038353" y="146735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lt1"/>
                </a:solidFill>
              </a:rPr>
              <a:t>Conception</a:t>
            </a:r>
            <a:endParaRPr lang="fr-FR" sz="32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8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9326"/>
            <a:ext cx="7086600" cy="984885"/>
          </a:xfrm>
        </p:spPr>
        <p:txBody>
          <a:bodyPr/>
          <a:lstStyle/>
          <a:p>
            <a:r>
              <a:rPr lang="fr-FR" dirty="0" err="1"/>
              <a:t>Build</a:t>
            </a:r>
            <a:r>
              <a:rPr lang="fr-FR" dirty="0"/>
              <a:t> - </a:t>
            </a:r>
            <a:r>
              <a:rPr lang="fr-FR" dirty="0" err="1"/>
              <a:t>Schema</a:t>
            </a:r>
            <a:r>
              <a:rPr lang="fr-FR" dirty="0"/>
              <a:t> design and </a:t>
            </a:r>
            <a:r>
              <a:rPr lang="fr-FR" dirty="0" err="1"/>
              <a:t>refactor</a:t>
            </a:r>
            <a:endParaRPr lang="fr-FR" dirty="0"/>
          </a:p>
        </p:txBody>
      </p:sp>
      <p:grpSp>
        <p:nvGrpSpPr>
          <p:cNvPr id="29" name="Groupe 28"/>
          <p:cNvGrpSpPr/>
          <p:nvPr/>
        </p:nvGrpSpPr>
        <p:grpSpPr>
          <a:xfrm rot="5400000">
            <a:off x="-605678" y="3951831"/>
            <a:ext cx="3288063" cy="1721105"/>
            <a:chOff x="4672144" y="5136895"/>
            <a:chExt cx="3288063" cy="1721105"/>
          </a:xfrm>
        </p:grpSpPr>
        <p:sp>
          <p:nvSpPr>
            <p:cNvPr id="30" name="Flèche à angle droit 29"/>
            <p:cNvSpPr/>
            <p:nvPr/>
          </p:nvSpPr>
          <p:spPr>
            <a:xfrm rot="16200000" flipH="1">
              <a:off x="5455623" y="4353416"/>
              <a:ext cx="1721105" cy="3288063"/>
            </a:xfrm>
            <a:prstGeom prst="bentUpArrow">
              <a:avLst>
                <a:gd name="adj1" fmla="val 31880"/>
                <a:gd name="adj2" fmla="val 33012"/>
                <a:gd name="adj3" fmla="val 28449"/>
              </a:avLst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200" dirty="0"/>
            </a:p>
          </p:txBody>
        </p:sp>
        <p:sp>
          <p:nvSpPr>
            <p:cNvPr id="31" name="ZoneTexte 30"/>
            <p:cNvSpPr txBox="1"/>
            <p:nvPr/>
          </p:nvSpPr>
          <p:spPr>
            <a:xfrm rot="10800000">
              <a:off x="5159148" y="5997448"/>
              <a:ext cx="2061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 smtClean="0">
                  <a:solidFill>
                    <a:schemeClr val="lt1"/>
                  </a:solidFill>
                </a:rPr>
                <a:t>Stress Test</a:t>
              </a:r>
              <a:endParaRPr lang="fr-FR" sz="3200" dirty="0">
                <a:solidFill>
                  <a:schemeClr val="lt1"/>
                </a:solidFill>
              </a:endParaRPr>
            </a:p>
          </p:txBody>
        </p:sp>
      </p:grpSp>
      <p:pic>
        <p:nvPicPr>
          <p:cNvPr id="2050" name="Picture 2" descr="http://gatling.io/img/im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602" y="1075460"/>
            <a:ext cx="6390369" cy="515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08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1F497D"/>
                </a:solidFill>
              </a:rPr>
              <a:t>Who</a:t>
            </a:r>
            <a:r>
              <a:rPr lang="fr-FR" dirty="0" smtClean="0">
                <a:solidFill>
                  <a:srgbClr val="1F497D"/>
                </a:solidFill>
              </a:rPr>
              <a:t> </a:t>
            </a:r>
            <a:r>
              <a:rPr lang="fr-FR" dirty="0" err="1" smtClean="0">
                <a:solidFill>
                  <a:srgbClr val="1F497D"/>
                </a:solidFill>
              </a:rPr>
              <a:t>is</a:t>
            </a:r>
            <a:r>
              <a:rPr lang="fr-FR" dirty="0" smtClean="0">
                <a:solidFill>
                  <a:srgbClr val="1F497D"/>
                </a:solidFill>
              </a:rPr>
              <a:t> </a:t>
            </a:r>
            <a:r>
              <a:rPr lang="fr-FR" dirty="0" err="1" smtClean="0">
                <a:solidFill>
                  <a:srgbClr val="1F497D"/>
                </a:solidFill>
              </a:rPr>
              <a:t>speaking</a:t>
            </a:r>
            <a:r>
              <a:rPr lang="fr-FR" dirty="0" smtClean="0">
                <a:solidFill>
                  <a:srgbClr val="1F497D"/>
                </a:solidFill>
              </a:rPr>
              <a:t> ?</a:t>
            </a:r>
            <a:endParaRPr lang="fr-FR" dirty="0">
              <a:solidFill>
                <a:srgbClr val="1F497D"/>
              </a:solidFill>
            </a:endParaRPr>
          </a:p>
        </p:txBody>
      </p:sp>
      <p:pic>
        <p:nvPicPr>
          <p:cNvPr id="2050" name="Picture 2" descr="http://blog.toubiweb.com/wp-content/uploads/2013/04/jav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35" y="1156580"/>
            <a:ext cx="2585049" cy="466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814886" y="2156499"/>
            <a:ext cx="3064822" cy="901949"/>
          </a:xfrm>
        </p:spPr>
        <p:txBody>
          <a:bodyPr/>
          <a:lstStyle/>
          <a:p>
            <a:pPr marL="0" indent="0">
              <a:buNone/>
            </a:pPr>
            <a:r>
              <a:rPr lang="fr-FR" sz="4400" dirty="0" smtClean="0"/>
              <a:t>@__pad__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46293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9326"/>
            <a:ext cx="7086600" cy="984885"/>
          </a:xfrm>
        </p:spPr>
        <p:txBody>
          <a:bodyPr/>
          <a:lstStyle/>
          <a:p>
            <a:r>
              <a:rPr lang="fr-FR" dirty="0" err="1"/>
              <a:t>Build</a:t>
            </a:r>
            <a:r>
              <a:rPr lang="fr-FR" dirty="0"/>
              <a:t> - </a:t>
            </a:r>
            <a:r>
              <a:rPr lang="fr-FR" dirty="0" err="1"/>
              <a:t>Schema</a:t>
            </a:r>
            <a:r>
              <a:rPr lang="fr-FR" dirty="0"/>
              <a:t> design and </a:t>
            </a:r>
            <a:r>
              <a:rPr lang="fr-FR" dirty="0" err="1"/>
              <a:t>refactor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1038353" y="146735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lt1"/>
                </a:solidFill>
              </a:rPr>
              <a:t>Conception</a:t>
            </a:r>
            <a:endParaRPr lang="fr-FR" sz="3200" dirty="0">
              <a:solidFill>
                <a:schemeClr val="lt1"/>
              </a:solidFill>
            </a:endParaRPr>
          </a:p>
        </p:txBody>
      </p:sp>
      <p:sp>
        <p:nvSpPr>
          <p:cNvPr id="26" name="Flèche à angle droit 25"/>
          <p:cNvSpPr/>
          <p:nvPr/>
        </p:nvSpPr>
        <p:spPr>
          <a:xfrm rot="5400000" flipH="1">
            <a:off x="1240679" y="410732"/>
            <a:ext cx="1721105" cy="3288063"/>
          </a:xfrm>
          <a:prstGeom prst="bentUpArrow">
            <a:avLst>
              <a:gd name="adj1" fmla="val 31880"/>
              <a:gd name="adj2" fmla="val 33012"/>
              <a:gd name="adj3" fmla="val 2844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/>
          </a:p>
        </p:txBody>
      </p:sp>
      <p:sp>
        <p:nvSpPr>
          <p:cNvPr id="12" name="ZoneTexte 11"/>
          <p:cNvSpPr txBox="1"/>
          <p:nvPr/>
        </p:nvSpPr>
        <p:spPr>
          <a:xfrm>
            <a:off x="602631" y="1464138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lt1"/>
                </a:solidFill>
              </a:rPr>
              <a:t>Conception</a:t>
            </a:r>
            <a:endParaRPr lang="fr-FR" sz="3200" dirty="0">
              <a:solidFill>
                <a:schemeClr val="lt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263" y="1467350"/>
            <a:ext cx="4348162" cy="4745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Multiplier 12"/>
          <p:cNvSpPr/>
          <p:nvPr/>
        </p:nvSpPr>
        <p:spPr>
          <a:xfrm>
            <a:off x="6675239" y="4395719"/>
            <a:ext cx="2675939" cy="2834311"/>
          </a:xfrm>
          <a:prstGeom prst="mathMultiply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1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9326"/>
            <a:ext cx="7086600" cy="984885"/>
          </a:xfrm>
        </p:spPr>
        <p:txBody>
          <a:bodyPr/>
          <a:lstStyle/>
          <a:p>
            <a:r>
              <a:rPr lang="fr-FR" dirty="0" err="1"/>
              <a:t>Build</a:t>
            </a:r>
            <a:r>
              <a:rPr lang="fr-FR" dirty="0"/>
              <a:t> - </a:t>
            </a:r>
            <a:r>
              <a:rPr lang="fr-FR" dirty="0" err="1"/>
              <a:t>Schema</a:t>
            </a:r>
            <a:r>
              <a:rPr lang="fr-FR" dirty="0"/>
              <a:t> design and </a:t>
            </a:r>
            <a:r>
              <a:rPr lang="fr-FR" dirty="0" err="1"/>
              <a:t>refactor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1038353" y="146735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lt1"/>
                </a:solidFill>
              </a:rPr>
              <a:t>Conception</a:t>
            </a:r>
            <a:endParaRPr lang="fr-FR" sz="3200" dirty="0">
              <a:solidFill>
                <a:schemeClr val="lt1"/>
              </a:solidFill>
            </a:endParaRPr>
          </a:p>
        </p:txBody>
      </p:sp>
      <p:sp>
        <p:nvSpPr>
          <p:cNvPr id="26" name="Flèche à angle droit 25"/>
          <p:cNvSpPr/>
          <p:nvPr/>
        </p:nvSpPr>
        <p:spPr>
          <a:xfrm rot="5400000" flipH="1">
            <a:off x="1240679" y="410732"/>
            <a:ext cx="1721105" cy="3288063"/>
          </a:xfrm>
          <a:prstGeom prst="bentUpArrow">
            <a:avLst>
              <a:gd name="adj1" fmla="val 31880"/>
              <a:gd name="adj2" fmla="val 33012"/>
              <a:gd name="adj3" fmla="val 2844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/>
          </a:p>
        </p:txBody>
      </p:sp>
      <p:sp>
        <p:nvSpPr>
          <p:cNvPr id="12" name="ZoneTexte 11"/>
          <p:cNvSpPr txBox="1"/>
          <p:nvPr/>
        </p:nvSpPr>
        <p:spPr>
          <a:xfrm>
            <a:off x="602631" y="1464138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lt1"/>
                </a:solidFill>
              </a:rPr>
              <a:t>Conception</a:t>
            </a:r>
            <a:endParaRPr lang="fr-FR" sz="3200" dirty="0">
              <a:solidFill>
                <a:schemeClr val="lt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681" y="2461362"/>
            <a:ext cx="6501524" cy="329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885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9326"/>
            <a:ext cx="7086600" cy="984885"/>
          </a:xfrm>
        </p:spPr>
        <p:txBody>
          <a:bodyPr/>
          <a:lstStyle/>
          <a:p>
            <a:r>
              <a:rPr lang="fr-FR" dirty="0" err="1"/>
              <a:t>Build</a:t>
            </a:r>
            <a:r>
              <a:rPr lang="fr-FR" dirty="0"/>
              <a:t> - </a:t>
            </a:r>
            <a:r>
              <a:rPr lang="fr-FR" dirty="0" err="1"/>
              <a:t>Schema</a:t>
            </a:r>
            <a:r>
              <a:rPr lang="fr-FR" dirty="0"/>
              <a:t> design and </a:t>
            </a:r>
            <a:r>
              <a:rPr lang="fr-FR" dirty="0" err="1"/>
              <a:t>refactor</a:t>
            </a:r>
            <a:endParaRPr lang="fr-FR" dirty="0"/>
          </a:p>
        </p:txBody>
      </p:sp>
      <p:sp>
        <p:nvSpPr>
          <p:cNvPr id="20" name="Flèche à angle droit 19"/>
          <p:cNvSpPr/>
          <p:nvPr/>
        </p:nvSpPr>
        <p:spPr>
          <a:xfrm rot="10800000" flipH="1">
            <a:off x="6515101" y="1536616"/>
            <a:ext cx="1721105" cy="3288063"/>
          </a:xfrm>
          <a:prstGeom prst="bentUpArrow">
            <a:avLst>
              <a:gd name="adj1" fmla="val 31880"/>
              <a:gd name="adj2" fmla="val 33012"/>
              <a:gd name="adj3" fmla="val 28449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/>
          </a:p>
        </p:txBody>
      </p:sp>
      <p:sp>
        <p:nvSpPr>
          <p:cNvPr id="21" name="ZoneTexte 20"/>
          <p:cNvSpPr txBox="1"/>
          <p:nvPr/>
        </p:nvSpPr>
        <p:spPr>
          <a:xfrm rot="5400000">
            <a:off x="6143818" y="2578117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200" dirty="0" err="1">
                <a:solidFill>
                  <a:schemeClr val="lt1"/>
                </a:solidFill>
              </a:rPr>
              <a:t>Development</a:t>
            </a:r>
            <a:endParaRPr lang="fr-FR" sz="3200" dirty="0">
              <a:solidFill>
                <a:schemeClr val="lt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76300"/>
            <a:ext cx="5457825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249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9326"/>
            <a:ext cx="7086600" cy="984885"/>
          </a:xfrm>
        </p:spPr>
        <p:txBody>
          <a:bodyPr/>
          <a:lstStyle/>
          <a:p>
            <a:r>
              <a:rPr lang="fr-FR" dirty="0" err="1"/>
              <a:t>Build</a:t>
            </a:r>
            <a:r>
              <a:rPr lang="fr-FR" dirty="0"/>
              <a:t> - </a:t>
            </a:r>
            <a:r>
              <a:rPr lang="fr-FR" dirty="0" err="1"/>
              <a:t>Schema</a:t>
            </a:r>
            <a:r>
              <a:rPr lang="fr-FR" dirty="0"/>
              <a:t> design and </a:t>
            </a:r>
            <a:r>
              <a:rPr lang="fr-FR" dirty="0" err="1"/>
              <a:t>refactor</a:t>
            </a:r>
            <a:endParaRPr lang="fr-FR" dirty="0"/>
          </a:p>
        </p:txBody>
      </p:sp>
      <p:sp>
        <p:nvSpPr>
          <p:cNvPr id="20" name="Flèche à angle droit 19"/>
          <p:cNvSpPr/>
          <p:nvPr/>
        </p:nvSpPr>
        <p:spPr>
          <a:xfrm rot="10800000" flipH="1">
            <a:off x="6515101" y="1231816"/>
            <a:ext cx="1721105" cy="3288063"/>
          </a:xfrm>
          <a:prstGeom prst="bentUpArrow">
            <a:avLst>
              <a:gd name="adj1" fmla="val 31880"/>
              <a:gd name="adj2" fmla="val 33012"/>
              <a:gd name="adj3" fmla="val 28449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/>
          </a:p>
        </p:txBody>
      </p:sp>
      <p:sp>
        <p:nvSpPr>
          <p:cNvPr id="21" name="ZoneTexte 20"/>
          <p:cNvSpPr txBox="1"/>
          <p:nvPr/>
        </p:nvSpPr>
        <p:spPr>
          <a:xfrm rot="5400000">
            <a:off x="6143818" y="2273317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chemeClr val="lt1"/>
                </a:solidFill>
              </a:rPr>
              <a:t>Development</a:t>
            </a:r>
            <a:endParaRPr lang="en-US" sz="3200" dirty="0">
              <a:solidFill>
                <a:schemeClr val="lt1"/>
              </a:solidFill>
            </a:endParaRPr>
          </a:p>
        </p:txBody>
      </p:sp>
      <p:grpSp>
        <p:nvGrpSpPr>
          <p:cNvPr id="25" name="Groupe 24"/>
          <p:cNvGrpSpPr/>
          <p:nvPr/>
        </p:nvGrpSpPr>
        <p:grpSpPr>
          <a:xfrm>
            <a:off x="4672144" y="4654295"/>
            <a:ext cx="3288063" cy="1721105"/>
            <a:chOff x="4672144" y="5136895"/>
            <a:chExt cx="3288063" cy="1721105"/>
          </a:xfrm>
        </p:grpSpPr>
        <p:sp>
          <p:nvSpPr>
            <p:cNvPr id="22" name="Flèche à angle droit 21"/>
            <p:cNvSpPr/>
            <p:nvPr/>
          </p:nvSpPr>
          <p:spPr>
            <a:xfrm rot="16200000" flipH="1">
              <a:off x="5455623" y="4353416"/>
              <a:ext cx="1721105" cy="3288063"/>
            </a:xfrm>
            <a:prstGeom prst="bentUpArrow">
              <a:avLst>
                <a:gd name="adj1" fmla="val 31880"/>
                <a:gd name="adj2" fmla="val 33012"/>
                <a:gd name="adj3" fmla="val 28449"/>
              </a:avLst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200" dirty="0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5182895" y="5997447"/>
              <a:ext cx="24129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 smtClean="0">
                  <a:solidFill>
                    <a:schemeClr val="lt1"/>
                  </a:solidFill>
                </a:rPr>
                <a:t>Qualification</a:t>
              </a:r>
              <a:endParaRPr lang="fr-FR" sz="3200" dirty="0">
                <a:solidFill>
                  <a:schemeClr val="lt1"/>
                </a:solidFill>
              </a:endParaRPr>
            </a:p>
          </p:txBody>
        </p:sp>
      </p:grpSp>
      <p:sp>
        <p:nvSpPr>
          <p:cNvPr id="26" name="Flèche à angle droit 25"/>
          <p:cNvSpPr/>
          <p:nvPr/>
        </p:nvSpPr>
        <p:spPr>
          <a:xfrm rot="5400000" flipH="1">
            <a:off x="1240679" y="105932"/>
            <a:ext cx="1721105" cy="3288063"/>
          </a:xfrm>
          <a:prstGeom prst="bentUpArrow">
            <a:avLst>
              <a:gd name="adj1" fmla="val 31880"/>
              <a:gd name="adj2" fmla="val 33012"/>
              <a:gd name="adj3" fmla="val 2844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/>
          </a:p>
        </p:txBody>
      </p:sp>
      <p:sp>
        <p:nvSpPr>
          <p:cNvPr id="28" name="ZoneTexte 27"/>
          <p:cNvSpPr txBox="1"/>
          <p:nvPr/>
        </p:nvSpPr>
        <p:spPr>
          <a:xfrm>
            <a:off x="1038353" y="116255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lt1"/>
                </a:solidFill>
              </a:rPr>
              <a:t>Conception</a:t>
            </a:r>
            <a:endParaRPr lang="fr-FR" sz="3200" dirty="0">
              <a:solidFill>
                <a:schemeClr val="lt1"/>
              </a:solidFill>
            </a:endParaRPr>
          </a:p>
        </p:txBody>
      </p:sp>
      <p:grpSp>
        <p:nvGrpSpPr>
          <p:cNvPr id="29" name="Groupe 28"/>
          <p:cNvGrpSpPr/>
          <p:nvPr/>
        </p:nvGrpSpPr>
        <p:grpSpPr>
          <a:xfrm rot="5400000">
            <a:off x="-605678" y="3647031"/>
            <a:ext cx="3288063" cy="1721105"/>
            <a:chOff x="4672144" y="5136895"/>
            <a:chExt cx="3288063" cy="1721105"/>
          </a:xfrm>
        </p:grpSpPr>
        <p:sp>
          <p:nvSpPr>
            <p:cNvPr id="30" name="Flèche à angle droit 29"/>
            <p:cNvSpPr/>
            <p:nvPr/>
          </p:nvSpPr>
          <p:spPr>
            <a:xfrm rot="16200000" flipH="1">
              <a:off x="5455623" y="4353416"/>
              <a:ext cx="1721105" cy="3288063"/>
            </a:xfrm>
            <a:prstGeom prst="bentUpArrow">
              <a:avLst>
                <a:gd name="adj1" fmla="val 31880"/>
                <a:gd name="adj2" fmla="val 33012"/>
                <a:gd name="adj3" fmla="val 28449"/>
              </a:avLst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200" dirty="0"/>
            </a:p>
          </p:txBody>
        </p:sp>
        <p:sp>
          <p:nvSpPr>
            <p:cNvPr id="31" name="ZoneTexte 30"/>
            <p:cNvSpPr txBox="1"/>
            <p:nvPr/>
          </p:nvSpPr>
          <p:spPr>
            <a:xfrm rot="10800000">
              <a:off x="5159148" y="5997448"/>
              <a:ext cx="2061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 smtClean="0">
                  <a:solidFill>
                    <a:schemeClr val="lt1"/>
                  </a:solidFill>
                </a:rPr>
                <a:t>Stress Test</a:t>
              </a:r>
              <a:endParaRPr lang="fr-FR" sz="3200" dirty="0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237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9326"/>
            <a:ext cx="7086600" cy="984885"/>
          </a:xfrm>
        </p:spPr>
        <p:txBody>
          <a:bodyPr/>
          <a:lstStyle/>
          <a:p>
            <a:r>
              <a:rPr lang="fr-FR" dirty="0" err="1"/>
              <a:t>Build</a:t>
            </a:r>
            <a:r>
              <a:rPr lang="fr-FR" dirty="0"/>
              <a:t> - </a:t>
            </a:r>
            <a:r>
              <a:rPr lang="fr-FR" dirty="0" err="1"/>
              <a:t>Schema</a:t>
            </a:r>
            <a:r>
              <a:rPr lang="fr-FR" dirty="0"/>
              <a:t> design and </a:t>
            </a:r>
            <a:r>
              <a:rPr lang="fr-FR" dirty="0" err="1"/>
              <a:t>refactor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2562353" y="3160442"/>
            <a:ext cx="6043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i="1" dirty="0" smtClean="0">
                <a:solidFill>
                  <a:srgbClr val="00B050"/>
                </a:solidFill>
              </a:rPr>
              <a:t>PERFECT !</a:t>
            </a:r>
            <a:endParaRPr lang="fr-FR" sz="4800" b="1" i="1" dirty="0">
              <a:solidFill>
                <a:srgbClr val="00B05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 rot="5400000">
            <a:off x="6143818" y="2273317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solidFill>
                  <a:schemeClr val="lt1"/>
                </a:solidFill>
              </a:rPr>
              <a:t>Development</a:t>
            </a:r>
            <a:endParaRPr lang="en-US" sz="3200" dirty="0">
              <a:solidFill>
                <a:schemeClr val="lt1"/>
              </a:solidFill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1038353" y="116255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lt1"/>
                </a:solidFill>
              </a:rPr>
              <a:t>Conception</a:t>
            </a:r>
            <a:endParaRPr lang="fr-FR" sz="3200" dirty="0">
              <a:solidFill>
                <a:schemeClr val="lt1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 rot="16200000">
            <a:off x="-284990" y="4089124"/>
            <a:ext cx="206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chemeClr val="lt1"/>
                </a:solidFill>
              </a:rPr>
              <a:t>Stress Tes</a:t>
            </a:r>
            <a:endParaRPr lang="fr-FR" sz="32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50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Build</a:t>
            </a:r>
            <a:r>
              <a:rPr lang="fr-FR" dirty="0"/>
              <a:t> - </a:t>
            </a:r>
            <a:r>
              <a:rPr lang="fr-FR" dirty="0" err="1"/>
              <a:t>DevOps</a:t>
            </a:r>
            <a:endParaRPr lang="fr-FR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27360"/>
            <a:ext cx="9143999" cy="566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774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Build</a:t>
            </a:r>
            <a:r>
              <a:rPr lang="fr-FR" dirty="0" smtClean="0"/>
              <a:t> - </a:t>
            </a:r>
            <a:r>
              <a:rPr lang="fr-FR" dirty="0" err="1" smtClean="0"/>
              <a:t>DevOps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62" y="2704178"/>
            <a:ext cx="3563807" cy="973954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e 5"/>
          <p:cNvGrpSpPr/>
          <p:nvPr/>
        </p:nvGrpSpPr>
        <p:grpSpPr>
          <a:xfrm>
            <a:off x="4652377" y="1136354"/>
            <a:ext cx="4215851" cy="1293871"/>
            <a:chOff x="457200" y="2660889"/>
            <a:chExt cx="4215851" cy="1293871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2660889"/>
              <a:ext cx="2763110" cy="73756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6070" y="3336975"/>
              <a:ext cx="2486981" cy="61778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1" name="Picture 2" descr="http://t0.gstatic.com/images?q=tbn:ANd9GcTBnEckmZzSekh5tg9nm9nbaybZrZaCItYWi9zVD7atqEWR6EYHbNvqjagai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867" y="4063295"/>
            <a:ext cx="2634836" cy="1321575"/>
          </a:xfrm>
          <a:prstGeom prst="rect">
            <a:avLst/>
          </a:prstGeom>
          <a:noFill/>
          <a:ln w="28575">
            <a:solidFill>
              <a:srgbClr val="64656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4087"/>
            <a:ext cx="3920631" cy="623681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E68422"/>
                </a:solidFill>
              </a:rPr>
              <a:t>Tooling first</a:t>
            </a:r>
          </a:p>
          <a:p>
            <a:pPr marL="0" indent="0">
              <a:buNone/>
            </a:pPr>
            <a:endParaRPr lang="en-US" dirty="0" smtClean="0">
              <a:solidFill>
                <a:srgbClr val="E6842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19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Build</a:t>
            </a:r>
            <a:r>
              <a:rPr lang="fr-FR" dirty="0" smtClean="0"/>
              <a:t> - </a:t>
            </a:r>
            <a:r>
              <a:rPr lang="fr-FR" dirty="0" err="1" smtClean="0"/>
              <a:t>DevOps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9400" y="1426462"/>
            <a:ext cx="8763000" cy="440924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E68422"/>
                </a:solidFill>
              </a:rPr>
              <a:t>Moving the line between </a:t>
            </a:r>
            <a:r>
              <a:rPr lang="en-US" b="1" dirty="0" err="1" smtClean="0">
                <a:solidFill>
                  <a:srgbClr val="E68422"/>
                </a:solidFill>
              </a:rPr>
              <a:t>Dev</a:t>
            </a:r>
            <a:r>
              <a:rPr lang="en-US" b="1" dirty="0" smtClean="0">
                <a:solidFill>
                  <a:srgbClr val="E68422"/>
                </a:solidFill>
              </a:rPr>
              <a:t> and Ops 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567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Build</a:t>
            </a:r>
            <a:r>
              <a:rPr lang="fr-FR" dirty="0" smtClean="0"/>
              <a:t> - </a:t>
            </a:r>
            <a:r>
              <a:rPr lang="fr-FR" dirty="0" err="1" smtClean="0"/>
              <a:t>DevOps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9400" y="874919"/>
            <a:ext cx="8763000" cy="4409249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Internal training by development team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Redaction of a play-book dedicated to ops</a:t>
            </a:r>
          </a:p>
          <a:p>
            <a:pPr marL="0" indent="0">
              <a:buNone/>
            </a:pPr>
            <a:r>
              <a:rPr lang="en-US" dirty="0" smtClean="0"/>
              <a:t>Pre production tests played by both team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Early write of stress tests, played during qualification tests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9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9326"/>
            <a:ext cx="5562600" cy="492443"/>
          </a:xfrm>
        </p:spPr>
        <p:txBody>
          <a:bodyPr/>
          <a:lstStyle/>
          <a:p>
            <a:r>
              <a:rPr lang="fr-FR" dirty="0" smtClean="0"/>
              <a:t>6 </a:t>
            </a:r>
            <a:r>
              <a:rPr lang="fr-FR" dirty="0" err="1" smtClean="0"/>
              <a:t>months</a:t>
            </a:r>
            <a:r>
              <a:rPr lang="fr-FR" dirty="0" smtClean="0"/>
              <a:t> </a:t>
            </a:r>
            <a:r>
              <a:rPr lang="fr-FR" dirty="0" err="1" smtClean="0"/>
              <a:t>later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9624"/>
            <a:ext cx="9108504" cy="7843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785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78344" y="2497976"/>
            <a:ext cx="5987312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1500" b="1" cap="none" spc="0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Thanks</a:t>
            </a:r>
            <a:r>
              <a:rPr lang="fr-FR" sz="115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 !</a:t>
            </a:r>
            <a:endParaRPr lang="fr-FR" sz="115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672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Agenda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730801" y="1294019"/>
            <a:ext cx="6990799" cy="440924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Existing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Design choices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Iterations during build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A few steps back</a:t>
            </a:r>
          </a:p>
        </p:txBody>
      </p:sp>
      <p:pic>
        <p:nvPicPr>
          <p:cNvPr id="22536" name="Picture 8" descr="http://farm8.staticflickr.com/7164/6531809609_89e5e2c297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3213100"/>
            <a:ext cx="3327399" cy="332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00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9326"/>
            <a:ext cx="5562600" cy="492443"/>
          </a:xfrm>
        </p:spPr>
        <p:txBody>
          <a:bodyPr/>
          <a:lstStyle/>
          <a:p>
            <a:r>
              <a:rPr lang="fr-FR" dirty="0"/>
              <a:t>A few </a:t>
            </a:r>
            <a:r>
              <a:rPr lang="fr-FR" dirty="0" err="1"/>
              <a:t>steps</a:t>
            </a:r>
            <a:r>
              <a:rPr lang="fr-FR" dirty="0"/>
              <a:t> </a:t>
            </a:r>
            <a:r>
              <a:rPr lang="fr-FR" dirty="0" smtClean="0"/>
              <a:t>back</a:t>
            </a:r>
            <a:endParaRPr lang="fr-FR" dirty="0"/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578" y="5222172"/>
            <a:ext cx="3278877" cy="125554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5" name="Groupe 8"/>
          <p:cNvGrpSpPr/>
          <p:nvPr/>
        </p:nvGrpSpPr>
        <p:grpSpPr>
          <a:xfrm>
            <a:off x="370578" y="2957836"/>
            <a:ext cx="2764444" cy="2088232"/>
            <a:chOff x="179512" y="3212976"/>
            <a:chExt cx="2674131" cy="2088232"/>
          </a:xfrm>
        </p:grpSpPr>
        <p:sp>
          <p:nvSpPr>
            <p:cNvPr id="6" name="Rectangle 5"/>
            <p:cNvSpPr/>
            <p:nvPr/>
          </p:nvSpPr>
          <p:spPr bwMode="auto">
            <a:xfrm>
              <a:off x="179512" y="3212976"/>
              <a:ext cx="2674131" cy="2088232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285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7" name="Groupe 10"/>
            <p:cNvGrpSpPr/>
            <p:nvPr/>
          </p:nvGrpSpPr>
          <p:grpSpPr>
            <a:xfrm>
              <a:off x="323528" y="3356992"/>
              <a:ext cx="2437916" cy="1905833"/>
              <a:chOff x="2411760" y="2852936"/>
              <a:chExt cx="2520280" cy="1881500"/>
            </a:xfrm>
          </p:grpSpPr>
          <p:pic>
            <p:nvPicPr>
              <p:cNvPr id="8" name="Picture 2" descr="http://content.comrz.com/AcuCustom/Sitename/DAM/374/ApacheTomcat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411760" y="2852936"/>
                <a:ext cx="2520280" cy="1679137"/>
              </a:xfrm>
              <a:prstGeom prst="rect">
                <a:avLst/>
              </a:prstGeom>
              <a:noFill/>
            </p:spPr>
          </p:pic>
          <p:sp>
            <p:nvSpPr>
              <p:cNvPr id="9" name="ZoneTexte 8"/>
              <p:cNvSpPr txBox="1"/>
              <p:nvPr/>
            </p:nvSpPr>
            <p:spPr>
              <a:xfrm>
                <a:off x="2411760" y="4365104"/>
                <a:ext cx="25202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 smtClean="0"/>
                  <a:t>Apache </a:t>
                </a:r>
                <a:r>
                  <a:rPr lang="fr-FR" b="1" dirty="0" err="1" smtClean="0"/>
                  <a:t>Tomcat</a:t>
                </a:r>
                <a:endParaRPr lang="fr-FR" b="1" dirty="0"/>
              </a:p>
            </p:txBody>
          </p:sp>
        </p:grpSp>
      </p:grpSp>
      <p:grpSp>
        <p:nvGrpSpPr>
          <p:cNvPr id="10" name="Groupe 6"/>
          <p:cNvGrpSpPr/>
          <p:nvPr/>
        </p:nvGrpSpPr>
        <p:grpSpPr>
          <a:xfrm>
            <a:off x="3426786" y="2957836"/>
            <a:ext cx="2674131" cy="2088232"/>
            <a:chOff x="3194013" y="3038602"/>
            <a:chExt cx="2674131" cy="2088232"/>
          </a:xfrm>
        </p:grpSpPr>
        <p:sp>
          <p:nvSpPr>
            <p:cNvPr id="11" name="Rectangle 10"/>
            <p:cNvSpPr/>
            <p:nvPr/>
          </p:nvSpPr>
          <p:spPr bwMode="auto">
            <a:xfrm>
              <a:off x="3194013" y="3038602"/>
              <a:ext cx="2674131" cy="2088232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285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06394" y="4111118"/>
              <a:ext cx="2489742" cy="825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4" descr="\\BT0D0000\partages\251-300\M00265\CDN\EQUIPE\03 - Outils Dev\12-Design\Crystal Clear\PNG\databas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50247" y="3196557"/>
              <a:ext cx="1117973" cy="1117973"/>
            </a:xfrm>
            <a:prstGeom prst="rect">
              <a:avLst/>
            </a:prstGeom>
            <a:noFill/>
          </p:spPr>
        </p:pic>
      </p:grpSp>
      <p:grpSp>
        <p:nvGrpSpPr>
          <p:cNvPr id="14" name="Groupe 7"/>
          <p:cNvGrpSpPr/>
          <p:nvPr/>
        </p:nvGrpSpPr>
        <p:grpSpPr>
          <a:xfrm>
            <a:off x="6194725" y="2957836"/>
            <a:ext cx="2674131" cy="2088232"/>
            <a:chOff x="6002325" y="3166235"/>
            <a:chExt cx="2674131" cy="2088232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002325" y="3166235"/>
              <a:ext cx="2674131" cy="2088232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  <a:ln w="285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6" name="Picture 2" descr="http://storm-project.net/images/topology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107103" y="3193005"/>
              <a:ext cx="2407416" cy="1696048"/>
            </a:xfrm>
            <a:prstGeom prst="rect">
              <a:avLst/>
            </a:prstGeom>
            <a:noFill/>
          </p:spPr>
        </p:pic>
        <p:sp>
          <p:nvSpPr>
            <p:cNvPr id="17" name="ZoneTexte 16"/>
            <p:cNvSpPr txBox="1"/>
            <p:nvPr/>
          </p:nvSpPr>
          <p:spPr>
            <a:xfrm>
              <a:off x="6120432" y="4802977"/>
              <a:ext cx="2437916" cy="37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/>
                <a:t>Apache STORM</a:t>
              </a:r>
              <a:endParaRPr lang="fr-FR" b="1" dirty="0"/>
            </a:p>
          </p:txBody>
        </p:sp>
      </p:grpSp>
      <p:pic>
        <p:nvPicPr>
          <p:cNvPr id="18" name="Picture 21" descr="Gatli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31703" y="1975440"/>
            <a:ext cx="2664296" cy="875135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25000"/>
              </a:schemeClr>
            </a:solidFill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408" y="1186583"/>
            <a:ext cx="2265448" cy="619125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78" y="2113012"/>
            <a:ext cx="2763110" cy="7375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3936289" y="5245890"/>
            <a:ext cx="4672127" cy="1077218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Flexibility and Scal</a:t>
            </a:r>
            <a:r>
              <a:rPr lang="en-US" sz="3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 with a </a:t>
            </a:r>
            <a:r>
              <a:rPr lang="en-US" sz="32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100% Open Source Stack !</a:t>
            </a:r>
            <a:endParaRPr lang="en-US" sz="32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2">
                  <a:lumMod val="7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361" y="1187923"/>
            <a:ext cx="2486981" cy="61778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 descr="http://angularjs.org/img/AngularJS-large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78" y="1026177"/>
            <a:ext cx="2764444" cy="77953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</p:pic>
      <p:pic>
        <p:nvPicPr>
          <p:cNvPr id="24" name="Picture 2" descr="http://t0.gstatic.com/images?q=tbn:ANd9GcTBnEckmZzSekh5tg9nm9nbaybZrZaCItYWi9zVD7atqEWR6EYHbNvqjagaiw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821" y="1949724"/>
            <a:ext cx="1796035" cy="900851"/>
          </a:xfrm>
          <a:prstGeom prst="rect">
            <a:avLst/>
          </a:prstGeom>
          <a:noFill/>
          <a:ln w="28575">
            <a:solidFill>
              <a:srgbClr val="646567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58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9326"/>
            <a:ext cx="5562600" cy="984885"/>
          </a:xfrm>
        </p:spPr>
        <p:txBody>
          <a:bodyPr/>
          <a:lstStyle/>
          <a:p>
            <a:r>
              <a:rPr lang="fr-FR" dirty="0"/>
              <a:t>A few </a:t>
            </a:r>
            <a:r>
              <a:rPr lang="fr-FR" dirty="0" err="1"/>
              <a:t>steps</a:t>
            </a:r>
            <a:r>
              <a:rPr lang="fr-FR" dirty="0"/>
              <a:t> back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0801" y="1507880"/>
            <a:ext cx="5288999" cy="437857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Choose your battle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E68422"/>
                </a:solidFill>
              </a:rPr>
              <a:t>Use the right tool for the right job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 </a:t>
            </a:r>
            <a:r>
              <a:rPr lang="en-US" dirty="0" smtClean="0"/>
              <a:t>prepare to fail and to rework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E68422"/>
                </a:solidFill>
              </a:rPr>
              <a:t>To move organization, training is a key</a:t>
            </a:r>
          </a:p>
          <a:p>
            <a:endParaRPr lang="en-US" dirty="0"/>
          </a:p>
        </p:txBody>
      </p:sp>
      <p:pic>
        <p:nvPicPr>
          <p:cNvPr id="23554" name="Picture 2" descr="http://farm3.staticflickr.com/2451/3847733265_5bd886c980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373" y="1293329"/>
            <a:ext cx="2397347" cy="425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15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05545" y="846138"/>
            <a:ext cx="5880100" cy="1143000"/>
          </a:xfrm>
          <a:solidFill>
            <a:schemeClr val="bg1"/>
          </a:solidFill>
          <a:ln w="28575">
            <a:noFill/>
          </a:ln>
        </p:spPr>
        <p:txBody>
          <a:bodyPr lIns="144000" tIns="72000" rIns="72000" bIns="72000" anchor="ctr"/>
          <a:lstStyle/>
          <a:p>
            <a:pPr>
              <a:spcBef>
                <a:spcPct val="20000"/>
              </a:spcBef>
              <a:buFont typeface="Wingdings" charset="2"/>
            </a:pPr>
            <a:r>
              <a:rPr lang="en-US" sz="4000" dirty="0" smtClean="0">
                <a:solidFill>
                  <a:srgbClr val="39AEBB"/>
                </a:solidFill>
                <a:latin typeface="Avenir 35 Light"/>
                <a:ea typeface="+mn-ea"/>
                <a:cs typeface="Avenir 35 Light"/>
              </a:rPr>
              <a:t>Thank you for listening</a:t>
            </a:r>
            <a:endParaRPr lang="en-US" sz="4000" dirty="0">
              <a:solidFill>
                <a:srgbClr val="39AEBB"/>
              </a:solidFill>
              <a:latin typeface="Avenir 35 Light"/>
              <a:ea typeface="+mn-ea"/>
              <a:cs typeface="Avenir 35 Ligh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1625600" y="2543969"/>
            <a:ext cx="3524250" cy="1081087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lIns="144000" tIns="72000" rIns="72000" bIns="72000" anchor="ctr"/>
          <a:lstStyle/>
          <a:p>
            <a:pPr marL="0" indent="0">
              <a:buFont typeface="Wingdings" charset="2"/>
              <a:buNone/>
            </a:pPr>
            <a:r>
              <a:rPr lang="fr-FR" sz="4000" b="1" dirty="0">
                <a:solidFill>
                  <a:srgbClr val="E68422"/>
                </a:solidFill>
                <a:latin typeface="Avenir 35 Light"/>
                <a:cs typeface="Avenir 35 Light"/>
              </a:rPr>
              <a:t>Questions ?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588098" y="4051300"/>
            <a:ext cx="3917949" cy="91440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lIns="144000" tIns="72000" rIns="72000" bIns="72000" anchor="ctr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b="0" i="0" kern="1200" baseline="0">
                <a:solidFill>
                  <a:srgbClr val="39AEBB"/>
                </a:solidFill>
                <a:latin typeface="Avenir 35 Light"/>
                <a:ea typeface="+mn-ea"/>
                <a:cs typeface="Avenir 35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 baseline="0">
                <a:solidFill>
                  <a:schemeClr val="tx1"/>
                </a:solidFill>
                <a:latin typeface="Avenir LT Std 65 Medium"/>
                <a:ea typeface="+mn-ea"/>
                <a:cs typeface="Avenir LT Std 65 Medium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b="0" i="0" kern="1200" baseline="0">
                <a:solidFill>
                  <a:srgbClr val="39AEBB"/>
                </a:solidFill>
                <a:latin typeface="Avenir-Heavy"/>
                <a:ea typeface="+mn-ea"/>
                <a:cs typeface="Avenir-Heavy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 baseline="0">
                <a:solidFill>
                  <a:schemeClr val="tx1"/>
                </a:solidFill>
                <a:latin typeface="Avenir-Black"/>
                <a:ea typeface="+mn-ea"/>
                <a:cs typeface="Avenir-Blac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100" b="0" i="0" kern="1200" baseline="0">
                <a:solidFill>
                  <a:srgbClr val="39AEBB"/>
                </a:solidFill>
                <a:latin typeface="Avenir-Black"/>
                <a:ea typeface="+mn-ea"/>
                <a:cs typeface="Avenir-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400" dirty="0" smtClean="0"/>
              <a:t>Further talks </a:t>
            </a:r>
            <a:r>
              <a:rPr lang="en-US" sz="2400" b="1" dirty="0" smtClean="0"/>
              <a:t>@__pad__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6568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 credits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57200" y="905469"/>
            <a:ext cx="822960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100 m start : </a:t>
            </a:r>
          </a:p>
          <a:p>
            <a:r>
              <a:rPr lang="en-US" sz="1600" dirty="0" smtClean="0">
                <a:hlinkClick r:id="rId2"/>
              </a:rPr>
              <a:t>http</a:t>
            </a:r>
            <a:r>
              <a:rPr lang="en-US" sz="1600" dirty="0">
                <a:hlinkClick r:id="rId2"/>
              </a:rPr>
              <a:t>://fr.wikipedia.org/wiki/100_m%C3%A8tres_%</a:t>
            </a:r>
            <a:r>
              <a:rPr lang="en-US" sz="1600" dirty="0" smtClean="0">
                <a:hlinkClick r:id="rId2"/>
              </a:rPr>
              <a:t>28athl%C3%A9tisme%29#mediaviewer/Fichier:Mens_100m_finals_British_Champs_and_Olympic_Trials.jpg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by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3"/>
              </a:rPr>
              <a:t>Paul Foot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 from Birmingham, 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UK</a:t>
            </a:r>
          </a:p>
          <a:p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Question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mark block :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4"/>
              </a:rPr>
              <a:t>https://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hlinkClick r:id="rId4"/>
              </a:rPr>
              <a:t>www.flickr.com/photos/jarbo/9379813470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by  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</a:rPr>
              <a:t>Jared </a:t>
            </a:r>
            <a:r>
              <a:rPr lang="fr-FR" sz="1600" dirty="0" err="1">
                <a:solidFill>
                  <a:schemeClr val="accent3">
                    <a:lumMod val="75000"/>
                  </a:schemeClr>
                </a:solidFill>
              </a:rPr>
              <a:t>Cherup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fr-FR" sz="1600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fr-FR" sz="1600" dirty="0" smtClean="0">
                <a:solidFill>
                  <a:schemeClr val="accent3">
                    <a:lumMod val="75000"/>
                  </a:schemeClr>
                </a:solidFill>
              </a:rPr>
              <a:t>Pelleteuse orange :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5"/>
              </a:rPr>
              <a:t>http://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hlinkClick r:id="rId5"/>
              </a:rPr>
              <a:t>fr.123rf.com/photo_3669950_un-grand-pelleteuse-orange-stationne-a-un-chantier-de-construction.html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 by Stephen </a:t>
            </a:r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</a:rPr>
              <a:t>Mcsweeny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600" dirty="0" err="1" smtClean="0">
                <a:solidFill>
                  <a:schemeClr val="accent3">
                    <a:lumMod val="75000"/>
                  </a:schemeClr>
                </a:solidFill>
              </a:rPr>
              <a:t>Punaise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</a:rPr>
              <a:t> :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6"/>
              </a:rPr>
              <a:t>https://www.flickr.com/photos/24362608@N05/3501112978/sizes/l/in/photolist-f5R8g4-6kiVfR-6koahu-6ko7US-6ko8Qh-d9NUKU-nDi2eb-ffg13f-8h56wx-cgAcib-hchCtD-decZ4p-6kocrL-6kj2J6-5doxaw-gbTPmK-nCFBBq-672Snf-2sCzvw-e1zAjM-8voRbc-c9Rh1m-amFFGt-2iZNBq-cFSnFU-81Ckk4-2XHZAy-9Ggpfw-m8FfKz-8hW6r5-4xSuxC-awXsp4-5aVn7g-fbXVHZ-9GAPLX-9qr7uU-fcddgA-cP1EN7-np2q92-6V8oBT-cenSsb-cyzaEd-8h5a2F-6V2b3F-ch1RME-fJ52s3-9XthVN-kBs5mW-6qSPaF-5cA9Qb/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par 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dractrain94 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fr-FR" sz="1600" dirty="0">
                <a:solidFill>
                  <a:schemeClr val="accent3">
                    <a:lumMod val="75000"/>
                  </a:schemeClr>
                </a:solidFill>
              </a:rPr>
              <a:t>Une longue vue qui </a:t>
            </a:r>
            <a:r>
              <a:rPr lang="fr-FR" sz="1600" dirty="0" smtClean="0">
                <a:solidFill>
                  <a:schemeClr val="accent3">
                    <a:lumMod val="75000"/>
                  </a:schemeClr>
                </a:solidFill>
              </a:rPr>
              <a:t>louche : 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hlinkClick r:id="rId7"/>
              </a:rPr>
              <a:t>https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hlinkClick r:id="rId7"/>
              </a:rPr>
              <a:t>://www.flickr.com/photos/la_bretagne_a_paris/3847733265</a:t>
            </a:r>
            <a:r>
              <a:rPr lang="en-US" sz="1600" dirty="0" smtClean="0">
                <a:solidFill>
                  <a:schemeClr val="accent3">
                    <a:lumMod val="75000"/>
                  </a:schemeClr>
                </a:solidFill>
                <a:hlinkClick r:id="rId7"/>
              </a:rPr>
              <a:t>/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 par Yann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Caradec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endParaRPr lang="en-US" sz="1600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fr-FR" sz="1600" dirty="0">
                <a:solidFill>
                  <a:schemeClr val="accent3">
                    <a:lumMod val="75000"/>
                  </a:schemeClr>
                </a:solidFill>
              </a:rPr>
              <a:t>NASA-Apollo8-Dec24-Earthrise : </a:t>
            </a:r>
            <a:r>
              <a:rPr lang="fr-FR" sz="1600" dirty="0" smtClean="0">
                <a:hlinkClick r:id="rId8"/>
              </a:rPr>
              <a:t>http</a:t>
            </a:r>
            <a:r>
              <a:rPr lang="fr-FR" sz="1600" dirty="0">
                <a:hlinkClick r:id="rId8"/>
              </a:rPr>
              <a:t>://</a:t>
            </a:r>
            <a:r>
              <a:rPr lang="fr-FR" sz="1600" dirty="0" smtClean="0">
                <a:hlinkClick r:id="rId8"/>
              </a:rPr>
              <a:t>www.hq.nasa.gov/office/pao/History/alsj/a410/AS8-14-2383HR.jpg</a:t>
            </a:r>
            <a:r>
              <a:rPr lang="fr-FR" sz="1600" dirty="0"/>
              <a:t> </a:t>
            </a:r>
            <a:r>
              <a:rPr lang="fr-FR" sz="1600" dirty="0">
                <a:solidFill>
                  <a:schemeClr val="accent3">
                    <a:lumMod val="75000"/>
                  </a:schemeClr>
                </a:solidFill>
              </a:rPr>
              <a:t>par NASA / Bill Anders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sz="1400" dirty="0" smtClean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sz="1400" dirty="0" smtClean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sz="14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sz="14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sz="1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94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1F497D"/>
                </a:solidFill>
              </a:rPr>
              <a:t>Agenda</a:t>
            </a:r>
            <a:endParaRPr lang="fr-FR" dirty="0">
              <a:solidFill>
                <a:srgbClr val="1F497D"/>
              </a:solidFill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730801" y="1294019"/>
            <a:ext cx="6990799" cy="440924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E68422"/>
                </a:solidFill>
              </a:rPr>
              <a:t>Adding </a:t>
            </a:r>
            <a:r>
              <a:rPr lang="en-US" b="1" dirty="0">
                <a:solidFill>
                  <a:srgbClr val="E68422"/>
                </a:solidFill>
              </a:rPr>
              <a:t>Flexibility and Scalability to Bouygues Telecom with </a:t>
            </a:r>
            <a:r>
              <a:rPr lang="en-US" b="1" dirty="0" err="1" smtClean="0">
                <a:solidFill>
                  <a:srgbClr val="E68422"/>
                </a:solidFill>
              </a:rPr>
              <a:t>MongoDB</a:t>
            </a:r>
            <a:endParaRPr lang="fr-FR" b="1" dirty="0">
              <a:solidFill>
                <a:srgbClr val="E68422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 err="1" smtClean="0"/>
              <a:t>Existing</a:t>
            </a:r>
            <a:r>
              <a:rPr lang="fr-FR" dirty="0" smtClean="0"/>
              <a:t> </a:t>
            </a:r>
            <a:r>
              <a:rPr lang="fr-FR" dirty="0" err="1" smtClean="0"/>
              <a:t>problems</a:t>
            </a:r>
            <a:endParaRPr lang="fr-FR" dirty="0" smtClean="0"/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Design </a:t>
            </a:r>
            <a:r>
              <a:rPr lang="fr-FR" dirty="0" err="1" smtClean="0"/>
              <a:t>choices</a:t>
            </a:r>
            <a:endParaRPr lang="fr-FR" dirty="0" smtClean="0"/>
          </a:p>
          <a:p>
            <a:pPr marL="514350" indent="-514350">
              <a:buFont typeface="+mj-lt"/>
              <a:buAutoNum type="arabicPeriod"/>
            </a:pPr>
            <a:r>
              <a:rPr lang="fr-FR" dirty="0" err="1" smtClean="0"/>
              <a:t>Build</a:t>
            </a:r>
            <a:endParaRPr lang="fr-FR" dirty="0" smtClean="0"/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A few </a:t>
            </a:r>
            <a:r>
              <a:rPr lang="fr-FR" dirty="0" err="1" smtClean="0"/>
              <a:t>steps</a:t>
            </a:r>
            <a:r>
              <a:rPr lang="fr-FR" dirty="0" smtClean="0"/>
              <a:t> back</a:t>
            </a:r>
          </a:p>
        </p:txBody>
      </p:sp>
    </p:spTree>
    <p:extLst>
      <p:ext uri="{BB962C8B-B14F-4D97-AF65-F5344CB8AC3E}">
        <p14:creationId xmlns:p14="http://schemas.microsoft.com/office/powerpoint/2010/main" val="200197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Agenda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730801" y="1294019"/>
            <a:ext cx="6990799" cy="440924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b="1" dirty="0" err="1" smtClean="0"/>
              <a:t>Existing</a:t>
            </a:r>
            <a:r>
              <a:rPr lang="fr-FR" b="1" dirty="0" smtClean="0"/>
              <a:t> </a:t>
            </a:r>
            <a:r>
              <a:rPr lang="fr-FR" b="1" dirty="0" err="1" smtClean="0"/>
              <a:t>problems</a:t>
            </a:r>
            <a:endParaRPr lang="fr-FR" b="1" dirty="0" smtClean="0"/>
          </a:p>
          <a:p>
            <a:pPr marL="0" indent="0">
              <a:buNone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88171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4" descr="http://woobycom/sites/WoobyTheque/Logos/Bouygues%20Telecom%20sur%20fond%20blan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11" y="1265603"/>
            <a:ext cx="1895529" cy="87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http://www.lafibreoptique.com/upload/grand/1348051111_Bouygues-se-lance-dans-le-Cloud-Computing-avec-Microsoft_gran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517" y="5980743"/>
            <a:ext cx="1186361" cy="84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corporate.bouyguestelecom.fr/wp-content/uploads/2012/10/logo_bouygues_telecom_entreprise1-300x13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23" y="3998891"/>
            <a:ext cx="1906304" cy="87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/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problems</a:t>
            </a:r>
            <a:endParaRPr lang="fr-FR" dirty="0"/>
          </a:p>
        </p:txBody>
      </p:sp>
      <p:sp>
        <p:nvSpPr>
          <p:cNvPr id="5" name="Cylindre 4"/>
          <p:cNvSpPr/>
          <p:nvPr/>
        </p:nvSpPr>
        <p:spPr>
          <a:xfrm>
            <a:off x="458866" y="2048245"/>
            <a:ext cx="1307819" cy="1253054"/>
          </a:xfrm>
          <a:prstGeom prst="can">
            <a:avLst/>
          </a:prstGeom>
          <a:solidFill>
            <a:schemeClr val="accent6"/>
          </a:solidFill>
          <a:ln>
            <a:solidFill>
              <a:srgbClr val="7030A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Consumer</a:t>
            </a:r>
          </a:p>
          <a:p>
            <a:pPr algn="ctr"/>
            <a:r>
              <a:rPr lang="fr-FR" sz="2000" b="1" dirty="0" err="1" smtClean="0">
                <a:solidFill>
                  <a:schemeClr val="bg1"/>
                </a:solidFill>
              </a:rPr>
              <a:t>Customers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6" name="Cylindre 5"/>
          <p:cNvSpPr/>
          <p:nvPr/>
        </p:nvSpPr>
        <p:spPr>
          <a:xfrm>
            <a:off x="3095546" y="3866302"/>
            <a:ext cx="1881332" cy="2128981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2000" b="1" dirty="0" err="1" smtClean="0">
                <a:solidFill>
                  <a:schemeClr val="tx1"/>
                </a:solidFill>
              </a:rPr>
              <a:t>Existing</a:t>
            </a:r>
            <a:r>
              <a:rPr lang="fr-FR" sz="2000" b="1" dirty="0" smtClean="0">
                <a:solidFill>
                  <a:schemeClr val="tx1"/>
                </a:solidFill>
              </a:rPr>
              <a:t> </a:t>
            </a:r>
            <a:r>
              <a:rPr lang="fr-FR" sz="2000" b="1" dirty="0" err="1" smtClean="0">
                <a:solidFill>
                  <a:schemeClr val="tx1"/>
                </a:solidFill>
              </a:rPr>
              <a:t>Sytem</a:t>
            </a:r>
            <a:endParaRPr lang="fr-FR" sz="2000" b="1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1824549" y="3955202"/>
            <a:ext cx="738980" cy="979748"/>
          </a:xfrm>
          <a:prstGeom prst="straightConnector1">
            <a:avLst/>
          </a:prstGeom>
          <a:ln w="63500">
            <a:solidFill>
              <a:schemeClr val="tx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5" idx="4"/>
          </p:cNvCxnSpPr>
          <p:nvPr/>
        </p:nvCxnSpPr>
        <p:spPr>
          <a:xfrm>
            <a:off x="1766685" y="2674772"/>
            <a:ext cx="796844" cy="655902"/>
          </a:xfrm>
          <a:prstGeom prst="straightConnector1">
            <a:avLst/>
          </a:prstGeom>
          <a:ln w="63500">
            <a:solidFill>
              <a:schemeClr val="tx2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ylindre 19"/>
          <p:cNvSpPr/>
          <p:nvPr/>
        </p:nvSpPr>
        <p:spPr>
          <a:xfrm>
            <a:off x="429101" y="4778076"/>
            <a:ext cx="1367349" cy="1234265"/>
          </a:xfrm>
          <a:prstGeom prst="can">
            <a:avLst/>
          </a:prstGeom>
          <a:solidFill>
            <a:schemeClr val="accent6"/>
          </a:solidFill>
          <a:ln>
            <a:solidFill>
              <a:srgbClr val="7030A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2000" b="1" dirty="0" err="1" smtClean="0">
                <a:solidFill>
                  <a:schemeClr val="bg1"/>
                </a:solidFill>
              </a:rPr>
              <a:t>Compagny</a:t>
            </a:r>
            <a:endParaRPr lang="fr-FR" sz="2000" b="1" dirty="0" smtClean="0">
              <a:solidFill>
                <a:schemeClr val="bg1"/>
              </a:solidFill>
            </a:endParaRPr>
          </a:p>
          <a:p>
            <a:pPr algn="ctr"/>
            <a:r>
              <a:rPr lang="fr-FR" sz="2000" b="1" dirty="0" err="1" smtClean="0">
                <a:solidFill>
                  <a:schemeClr val="bg1"/>
                </a:solidFill>
              </a:rPr>
              <a:t>Customers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39" name="Rectangle à coins arrondis 38"/>
          <p:cNvSpPr/>
          <p:nvPr/>
        </p:nvSpPr>
        <p:spPr>
          <a:xfrm>
            <a:off x="4331397" y="3301299"/>
            <a:ext cx="1472683" cy="642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LDAP</a:t>
            </a:r>
          </a:p>
          <a:p>
            <a:pPr algn="ctr"/>
            <a:r>
              <a:rPr lang="fr-FR" sz="2000" b="1" dirty="0" err="1" smtClean="0">
                <a:solidFill>
                  <a:schemeClr val="tx1"/>
                </a:solidFill>
              </a:rPr>
              <a:t>access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49" name="Rectangle à coins arrondis 48"/>
          <p:cNvSpPr/>
          <p:nvPr/>
        </p:nvSpPr>
        <p:spPr>
          <a:xfrm>
            <a:off x="6560457" y="3273801"/>
            <a:ext cx="1937874" cy="69410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Micropayment system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7" name="Rectangle à coins arrondis 36"/>
          <p:cNvSpPr/>
          <p:nvPr/>
        </p:nvSpPr>
        <p:spPr>
          <a:xfrm>
            <a:off x="5804080" y="5088818"/>
            <a:ext cx="2694251" cy="80359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 smtClean="0">
                <a:solidFill>
                  <a:schemeClr val="tx1"/>
                </a:solidFill>
              </a:rPr>
              <a:t>Identity</a:t>
            </a:r>
            <a:r>
              <a:rPr lang="fr-FR" sz="2000" b="1" dirty="0" smtClean="0">
                <a:solidFill>
                  <a:schemeClr val="tx1"/>
                </a:solidFill>
              </a:rPr>
              <a:t> and </a:t>
            </a:r>
            <a:r>
              <a:rPr lang="fr-FR" sz="2000" b="1" dirty="0" err="1" smtClean="0">
                <a:solidFill>
                  <a:schemeClr val="tx1"/>
                </a:solidFill>
              </a:rPr>
              <a:t>Oauth</a:t>
            </a:r>
            <a:r>
              <a:rPr lang="fr-FR" sz="2000" b="1" dirty="0" smtClean="0">
                <a:solidFill>
                  <a:schemeClr val="tx1"/>
                </a:solidFill>
              </a:rPr>
              <a:t> management system</a:t>
            </a:r>
            <a:endParaRPr lang="fr-FR" sz="2000" b="1" dirty="0">
              <a:solidFill>
                <a:schemeClr val="tx1"/>
              </a:solidFill>
            </a:endParaRPr>
          </a:p>
        </p:txBody>
      </p:sp>
      <p:pic>
        <p:nvPicPr>
          <p:cNvPr id="3076" name="Picture 4" descr="http://ts4.mm.bing.net/th?id=HN.608018071847831201&amp;pid=1.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531" y="5984632"/>
            <a:ext cx="846765" cy="84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piedewit\AppData\Local\Microsoft\Windows\Temporary Internet Files\Content.IE5\2RPY7H4G\MC900440385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344" y="3649056"/>
            <a:ext cx="1035301" cy="103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à coins arrondis 50"/>
          <p:cNvSpPr/>
          <p:nvPr/>
        </p:nvSpPr>
        <p:spPr>
          <a:xfrm>
            <a:off x="6273904" y="1838701"/>
            <a:ext cx="2249827" cy="69410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Network Connexion system</a:t>
            </a:r>
            <a:endParaRPr lang="fr-FR" sz="2000" b="1" dirty="0">
              <a:solidFill>
                <a:schemeClr val="tx1"/>
              </a:solidFill>
            </a:endParaRPr>
          </a:p>
        </p:txBody>
      </p:sp>
      <p:pic>
        <p:nvPicPr>
          <p:cNvPr id="53" name="Image 52" descr="4Gƒ_Blanc_big_RVB.png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5932" y="1057620"/>
            <a:ext cx="681624" cy="6224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cxnSp>
        <p:nvCxnSpPr>
          <p:cNvPr id="56" name="Connecteur droit avec flèche 55"/>
          <p:cNvCxnSpPr>
            <a:stCxn id="51" idx="1"/>
            <a:endCxn id="39" idx="0"/>
          </p:cNvCxnSpPr>
          <p:nvPr/>
        </p:nvCxnSpPr>
        <p:spPr>
          <a:xfrm flipH="1">
            <a:off x="5067739" y="2185752"/>
            <a:ext cx="1206165" cy="1115547"/>
          </a:xfrm>
          <a:prstGeom prst="straightConnector1">
            <a:avLst/>
          </a:prstGeom>
          <a:ln w="63500"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>
            <a:stCxn id="49" idx="1"/>
            <a:endCxn id="39" idx="3"/>
          </p:cNvCxnSpPr>
          <p:nvPr/>
        </p:nvCxnSpPr>
        <p:spPr>
          <a:xfrm flipH="1">
            <a:off x="5804080" y="3620852"/>
            <a:ext cx="756377" cy="1724"/>
          </a:xfrm>
          <a:prstGeom prst="straightConnector1">
            <a:avLst/>
          </a:prstGeom>
          <a:ln w="63500"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/>
          <p:cNvCxnSpPr>
            <a:stCxn id="37" idx="1"/>
            <a:endCxn id="39" idx="2"/>
          </p:cNvCxnSpPr>
          <p:nvPr/>
        </p:nvCxnSpPr>
        <p:spPr>
          <a:xfrm flipH="1" flipV="1">
            <a:off x="5067739" y="3943853"/>
            <a:ext cx="736341" cy="1546761"/>
          </a:xfrm>
          <a:prstGeom prst="straightConnector1">
            <a:avLst/>
          </a:prstGeom>
          <a:ln w="63500">
            <a:solidFill>
              <a:schemeClr val="tx2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à coins arrondis 27"/>
          <p:cNvSpPr/>
          <p:nvPr/>
        </p:nvSpPr>
        <p:spPr>
          <a:xfrm>
            <a:off x="2538129" y="3301299"/>
            <a:ext cx="1472683" cy="642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ETL</a:t>
            </a:r>
            <a:endParaRPr lang="fr-FR" sz="2000" b="1" dirty="0">
              <a:solidFill>
                <a:schemeClr val="tx1"/>
              </a:solidFill>
            </a:endParaRPr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846" y="5995284"/>
            <a:ext cx="816970" cy="819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074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/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problems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41622" y="1774813"/>
            <a:ext cx="3132882" cy="661781"/>
          </a:xfrm>
        </p:spPr>
        <p:txBody>
          <a:bodyPr/>
          <a:lstStyle/>
          <a:p>
            <a:pPr marL="0" indent="0">
              <a:buNone/>
            </a:pPr>
            <a:r>
              <a:rPr lang="fr-FR" b="1" dirty="0" err="1" smtClean="0">
                <a:solidFill>
                  <a:schemeClr val="accent3"/>
                </a:solidFill>
              </a:rPr>
              <a:t>Two</a:t>
            </a:r>
            <a:r>
              <a:rPr lang="fr-FR" b="1" dirty="0" smtClean="0">
                <a:solidFill>
                  <a:schemeClr val="accent3"/>
                </a:solidFill>
              </a:rPr>
              <a:t> </a:t>
            </a:r>
            <a:r>
              <a:rPr lang="fr-FR" b="1" dirty="0" err="1" smtClean="0">
                <a:solidFill>
                  <a:schemeClr val="accent3"/>
                </a:solidFill>
              </a:rPr>
              <a:t>years</a:t>
            </a:r>
            <a:r>
              <a:rPr lang="fr-FR" b="1" dirty="0" smtClean="0">
                <a:solidFill>
                  <a:schemeClr val="accent3"/>
                </a:solidFill>
              </a:rPr>
              <a:t> </a:t>
            </a:r>
            <a:r>
              <a:rPr lang="fr-FR" b="1" dirty="0" err="1" smtClean="0">
                <a:solidFill>
                  <a:schemeClr val="accent3"/>
                </a:solidFill>
              </a:rPr>
              <a:t>delay</a:t>
            </a:r>
            <a:endParaRPr lang="fr-FR" b="1" dirty="0" smtClean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dirty="0">
              <a:solidFill>
                <a:schemeClr val="accent3"/>
              </a:solidFill>
            </a:endParaRP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635954" y="3886784"/>
            <a:ext cx="4321175" cy="2144834"/>
          </a:xfrm>
          <a:prstGeom prst="rect">
            <a:avLst/>
          </a:prstGeom>
        </p:spPr>
        <p:txBody>
          <a:bodyPr lIns="0" tIns="0" rIns="0" bIns="0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200" b="0" i="0" kern="1200" baseline="0">
                <a:solidFill>
                  <a:srgbClr val="39AEBB"/>
                </a:solidFill>
                <a:latin typeface="Avenir 35 Light"/>
                <a:ea typeface="+mn-ea"/>
                <a:cs typeface="Avenir 35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 baseline="0">
                <a:solidFill>
                  <a:schemeClr val="tx1"/>
                </a:solidFill>
                <a:latin typeface="Avenir LT Std 65 Medium"/>
                <a:ea typeface="+mn-ea"/>
                <a:cs typeface="Avenir LT Std 65 Medium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b="0" i="0" kern="1200" baseline="0">
                <a:solidFill>
                  <a:srgbClr val="39AEBB"/>
                </a:solidFill>
                <a:latin typeface="Avenir-Heavy"/>
                <a:ea typeface="+mn-ea"/>
                <a:cs typeface="Avenir-Heavy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b="0" i="0" kern="1200" baseline="0">
                <a:solidFill>
                  <a:schemeClr val="tx1"/>
                </a:solidFill>
                <a:latin typeface="Avenir-Black"/>
                <a:ea typeface="+mn-ea"/>
                <a:cs typeface="Avenir-Blac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100" b="0" i="0" kern="1200" baseline="0">
                <a:solidFill>
                  <a:srgbClr val="39AEBB"/>
                </a:solidFill>
                <a:latin typeface="Avenir-Black"/>
                <a:ea typeface="+mn-ea"/>
                <a:cs typeface="Avenir-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Schema customization very hard to design and implement</a:t>
            </a:r>
          </a:p>
          <a:p>
            <a:pPr marL="0" indent="0">
              <a:buNone/>
            </a:pPr>
            <a:r>
              <a:rPr lang="en-US" dirty="0" smtClean="0"/>
              <a:t>Performance issues</a:t>
            </a:r>
            <a:endParaRPr lang="en-US" dirty="0"/>
          </a:p>
        </p:txBody>
      </p:sp>
      <p:pic>
        <p:nvPicPr>
          <p:cNvPr id="5122" name="Picture 2" descr="http://farm8.staticflickr.com/7371/12934604223_40e45db19e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7" y="3681308"/>
            <a:ext cx="3821387" cy="250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farm6.staticflickr.com/5008/5360076784_cf4382f458_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24" y="1010494"/>
            <a:ext cx="3821387" cy="268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69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problems</a:t>
            </a:r>
            <a:endParaRPr lang="fr-FR" dirty="0"/>
          </a:p>
        </p:txBody>
      </p:sp>
      <p:sp>
        <p:nvSpPr>
          <p:cNvPr id="5" name="AutoShape 2" descr="File:Mens 100m finals British Champs and Olympic Trials.jpg"/>
          <p:cNvSpPr>
            <a:spLocks noChangeAspect="1" noChangeArrowheads="1"/>
          </p:cNvSpPr>
          <p:nvPr/>
        </p:nvSpPr>
        <p:spPr bwMode="auto">
          <a:xfrm>
            <a:off x="155575" y="-2430463"/>
            <a:ext cx="7620000" cy="50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4" descr="File:Mens 100m finals British Champs and Olympic Trials.jpg"/>
          <p:cNvSpPr>
            <a:spLocks noChangeAspect="1" noChangeArrowheads="1"/>
          </p:cNvSpPr>
          <p:nvPr/>
        </p:nvSpPr>
        <p:spPr bwMode="auto">
          <a:xfrm>
            <a:off x="307975" y="-2278063"/>
            <a:ext cx="7620000" cy="507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6" descr="http://upload.wikimedia.org/wikipedia/commons/5/57/Mens_100m_finals_British_Champs_and_Olympic_Trials.jpg"/>
          <p:cNvSpPr>
            <a:spLocks noChangeAspect="1" noChangeArrowheads="1"/>
          </p:cNvSpPr>
          <p:nvPr/>
        </p:nvSpPr>
        <p:spPr bwMode="auto">
          <a:xfrm>
            <a:off x="155575" y="-2986088"/>
            <a:ext cx="9344025" cy="622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AutoShape 8" descr="http://upload.wikimedia.org/wikipedia/commons/5/57/Mens_100m_finals_British_Champs_and_Olympic_Trials.jpg"/>
          <p:cNvSpPr>
            <a:spLocks noChangeAspect="1" noChangeArrowheads="1"/>
          </p:cNvSpPr>
          <p:nvPr/>
        </p:nvSpPr>
        <p:spPr bwMode="auto">
          <a:xfrm>
            <a:off x="307975" y="-2833688"/>
            <a:ext cx="9344025" cy="622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10" descr="http://upload.wikimedia.org/wikipedia/commons/5/57/Mens_100m_finals_British_Champs_and_Olympic_Trials.jpg"/>
          <p:cNvSpPr>
            <a:spLocks noChangeAspect="1" noChangeArrowheads="1"/>
          </p:cNvSpPr>
          <p:nvPr/>
        </p:nvSpPr>
        <p:spPr bwMode="auto">
          <a:xfrm>
            <a:off x="460375" y="-2681288"/>
            <a:ext cx="9344025" cy="622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4351" y="-167515"/>
            <a:ext cx="10227339" cy="7025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947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8708EECF823F4388A1858193CEE727" ma:contentTypeVersion="0" ma:contentTypeDescription="Crée un document." ma:contentTypeScope="" ma:versionID="70d2ba2e26206ddf7d7a9d7d0e02db94">
  <xsd:schema xmlns:xsd="http://www.w3.org/2001/XMLSchema" xmlns:p="http://schemas.microsoft.com/office/2006/metadata/properties" targetNamespace="http://schemas.microsoft.com/office/2006/metadata/properties" ma:root="true" ma:fieldsID="75019ab185b48580fc336df4da24a70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 ma:readOnly="true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E514001F-CCCA-410D-964D-1021D037F5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8E2770-1208-4FB3-899D-C17CD101CF3D}">
  <ds:schemaRefs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142AB5F-4D9F-40EB-AD3F-4990BDA4F9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7427</TotalTime>
  <Words>1104</Words>
  <Application>Microsoft Office PowerPoint</Application>
  <PresentationFormat>Affichage à l'écran (4:3)</PresentationFormat>
  <Paragraphs>257</Paragraphs>
  <Slides>44</Slides>
  <Notes>30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45" baseType="lpstr">
      <vt:lpstr>Thème Office</vt:lpstr>
      <vt:lpstr>Adding Flexibility and Scalability to Bouygues Telecom with MongoDB</vt:lpstr>
      <vt:lpstr>Bouygues Telecom</vt:lpstr>
      <vt:lpstr>Who is speaking ?</vt:lpstr>
      <vt:lpstr>Présentation PowerPoint</vt:lpstr>
      <vt:lpstr>Agenda</vt:lpstr>
      <vt:lpstr>Agenda</vt:lpstr>
      <vt:lpstr>Existing problems</vt:lpstr>
      <vt:lpstr>Existing problems</vt:lpstr>
      <vt:lpstr>Existing problems</vt:lpstr>
      <vt:lpstr>Agenda</vt:lpstr>
      <vt:lpstr>Design choices - MongoDB</vt:lpstr>
      <vt:lpstr>Design choices - Tomcat</vt:lpstr>
      <vt:lpstr>Présentation PowerPoint</vt:lpstr>
      <vt:lpstr>Design choices - Storm</vt:lpstr>
      <vt:lpstr>Design choices - Storm</vt:lpstr>
      <vt:lpstr>Agenda</vt:lpstr>
      <vt:lpstr>Storm topology</vt:lpstr>
      <vt:lpstr>Storm topology</vt:lpstr>
      <vt:lpstr>Storm topology</vt:lpstr>
      <vt:lpstr>Storm topology</vt:lpstr>
      <vt:lpstr>Storm topology</vt:lpstr>
      <vt:lpstr>Design choices - Storm</vt:lpstr>
      <vt:lpstr>Design choices - Storm</vt:lpstr>
      <vt:lpstr>Build - Schema design and refactor</vt:lpstr>
      <vt:lpstr>Build - Schema design and refactor</vt:lpstr>
      <vt:lpstr>Build - Schema design and refactor</vt:lpstr>
      <vt:lpstr>Build - Schema design and refactor</vt:lpstr>
      <vt:lpstr>Build - Schema design and refactor</vt:lpstr>
      <vt:lpstr>Build - Schema design and refactor</vt:lpstr>
      <vt:lpstr>Build - Schema design and refactor</vt:lpstr>
      <vt:lpstr>Build - Schema design and refactor</vt:lpstr>
      <vt:lpstr>Build - Schema design and refactor</vt:lpstr>
      <vt:lpstr>Build - Schema design and refactor</vt:lpstr>
      <vt:lpstr>Build - Schema design and refactor</vt:lpstr>
      <vt:lpstr>Build - DevOps</vt:lpstr>
      <vt:lpstr>Build - DevOps</vt:lpstr>
      <vt:lpstr>Build - DevOps</vt:lpstr>
      <vt:lpstr>Build - DevOps</vt:lpstr>
      <vt:lpstr>6 months later</vt:lpstr>
      <vt:lpstr>Agenda</vt:lpstr>
      <vt:lpstr>A few steps back</vt:lpstr>
      <vt:lpstr>A few steps back </vt:lpstr>
      <vt:lpstr>Thank you for listening</vt:lpstr>
      <vt:lpstr>Photo credits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clic</dc:creator>
  <cp:lastModifiedBy>DEWITTE, PIERRE-ALBAN</cp:lastModifiedBy>
  <cp:revision>247</cp:revision>
  <dcterms:created xsi:type="dcterms:W3CDTF">2012-09-06T11:02:34Z</dcterms:created>
  <dcterms:modified xsi:type="dcterms:W3CDTF">2014-06-27T07:12:50Z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0x010100378708EECF823F4388A1858193CEE727</vt:lpwstr>
  </property>
</Properties>
</file>